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notesMasterIdLst>
    <p:notesMasterId r:id="rId12"/>
  </p:notesMasterIdLst>
  <p:sldSz cx="14630400" cy="8229600"/>
  <p:notesSz cx="8229600" cy="14630400"/>
  <p:embeddedFontLst>
    <p:embeddedFont>
      <p:font typeface="Mona Sans Semi Bold"/>
      <p:regular r:id="rId17"/>
    </p:embeddedFont>
    <p:embeddedFont>
      <p:font typeface="Mona Sans Semi Bold"/>
      <p:regular r:id="rId18"/>
    </p:embeddedFont>
    <p:embeddedFont>
      <p:font typeface="Mona Sans Semi Bold"/>
      <p:regular r:id="rId19"/>
    </p:embeddedFont>
    <p:embeddedFont>
      <p:font typeface="Mona Sans Semi Bold"/>
      <p:regular r:id="rId20"/>
    </p:embeddedFont>
    <p:embeddedFont>
      <p:font typeface="Funnel Sans"/>
      <p:regular r:id="rId21"/>
    </p:embeddedFont>
    <p:embeddedFont>
      <p:font typeface="Funnel Sans"/>
      <p:regular r:id="rId22"/>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 Id="rId17" Type="http://schemas.openxmlformats.org/officeDocument/2006/relationships/font" Target="fonts/font1.fntdata"/><Relationship Id="rId18" Type="http://schemas.openxmlformats.org/officeDocument/2006/relationships/font" Target="fonts/font2.fntdata"/><Relationship Id="rId19" Type="http://schemas.openxmlformats.org/officeDocument/2006/relationships/font" Target="fonts/font3.fntdata"/><Relationship Id="rId20" Type="http://schemas.openxmlformats.org/officeDocument/2006/relationships/font" Target="fonts/font4.fntdata"/><Relationship Id="rId21" Type="http://schemas.openxmlformats.org/officeDocument/2006/relationships/font" Target="fonts/font5.fntdata"/><Relationship Id="rId22" Type="http://schemas.openxmlformats.org/officeDocument/2006/relationships/font" Target="fonts/font6.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0-1.png"/><Relationship Id="rId2" Type="http://schemas.openxmlformats.org/officeDocument/2006/relationships/image" Target="../media/image-1010-2.png"/><Relationship Id="rId4"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1-1.png"/><Relationship Id="rId2" Type="http://schemas.openxmlformats.org/officeDocument/2006/relationships/image" Target="../media/image-1011-2.png"/><Relationship Id="rId4"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2-1.png"/><Relationship Id="rId2" Type="http://schemas.openxmlformats.org/officeDocument/2006/relationships/image" Target="../media/image-1002-2.pn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3-1.png"/><Relationship Id="rId2" Type="http://schemas.openxmlformats.org/officeDocument/2006/relationships/image" Target="../media/image-1003-2.pn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4-1.png"/><Relationship Id="rId2" Type="http://schemas.openxmlformats.org/officeDocument/2006/relationships/image" Target="../media/image-1004-2.png"/><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5-1.png"/><Relationship Id="rId2" Type="http://schemas.openxmlformats.org/officeDocument/2006/relationships/image" Target="../media/image-1005-2.pn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6-1.png"/><Relationship Id="rId2" Type="http://schemas.openxmlformats.org/officeDocument/2006/relationships/image" Target="../media/image-1006-2.pn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7-1.png"/><Relationship Id="rId2" Type="http://schemas.openxmlformats.org/officeDocument/2006/relationships/image" Target="../media/image-1007-2.png"/><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8-1.png"/><Relationship Id="rId2" Type="http://schemas.openxmlformats.org/officeDocument/2006/relationships/image" Target="../media/image-1008-2.png"/><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9-1.png"/><Relationship Id="rId2" Type="http://schemas.openxmlformats.org/officeDocument/2006/relationships/image" Target="../media/image-1009-2.pn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81616">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81616">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81616">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81616">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81616">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81616">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81616">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81616">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81616">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81616">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image" Target="../media/image-9-3.png"/><Relationship Id="rId4" Type="http://schemas.openxmlformats.org/officeDocument/2006/relationships/image" Target="../media/image-9-4.png"/><Relationship Id="rId5" Type="http://schemas.openxmlformats.org/officeDocument/2006/relationships/image" Target="../media/image-9-5.png"/><Relationship Id="rId6" Type="http://schemas.openxmlformats.org/officeDocument/2006/relationships/slideLayout" Target="../slideLayouts/slideLayout10.xml"/><Relationship Id="rId7"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FDFE0"/>
          </a:solidFill>
          <a:ln/>
        </p:spPr>
      </p:sp>
      <p:pic>
        <p:nvPicPr>
          <p:cNvPr id="3"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4" name="Text 1"/>
          <p:cNvSpPr/>
          <p:nvPr/>
        </p:nvSpPr>
        <p:spPr>
          <a:xfrm>
            <a:off x="864037" y="2951321"/>
            <a:ext cx="11455718" cy="771525"/>
          </a:xfrm>
          <a:prstGeom prst="rect">
            <a:avLst/>
          </a:prstGeom>
          <a:noFill/>
          <a:ln/>
        </p:spPr>
        <p:txBody>
          <a:bodyPr wrap="none" lIns="0" tIns="0" rIns="0" bIns="0" rtlCol="0" anchor="t"/>
          <a:lstStyle/>
          <a:p>
            <a:pPr algn="l" indent="0" marL="0">
              <a:lnSpc>
                <a:spcPts val="6050"/>
              </a:lnSpc>
              <a:buNone/>
            </a:pPr>
            <a:r>
              <a:rPr lang="en-US" sz="4850" dirty="0">
                <a:solidFill>
                  <a:srgbClr val="DDDDDD"/>
                </a:solidFill>
                <a:latin typeface="Mona Sans Semi Bold" pitchFamily="34" charset="0"/>
                <a:ea typeface="Mona Sans Semi Bold" pitchFamily="34" charset="-122"/>
                <a:cs typeface="Mona Sans Semi Bold" pitchFamily="34" charset="-120"/>
              </a:rPr>
              <a:t>Customer Shopping Behavior Analysis</a:t>
            </a:r>
            <a:endParaRPr lang="en-US" sz="4850" dirty="0"/>
          </a:p>
        </p:txBody>
      </p:sp>
      <p:sp>
        <p:nvSpPr>
          <p:cNvPr id="5" name="Text 2"/>
          <p:cNvSpPr/>
          <p:nvPr/>
        </p:nvSpPr>
        <p:spPr>
          <a:xfrm>
            <a:off x="864037" y="4093131"/>
            <a:ext cx="12902327" cy="1185148"/>
          </a:xfrm>
          <a:prstGeom prst="rect">
            <a:avLst/>
          </a:prstGeom>
          <a:noFill/>
          <a:ln/>
        </p:spPr>
        <p:txBody>
          <a:bodyPr wrap="square" lIns="0" tIns="0" rIns="0" bIns="0" rtlCol="0" anchor="t"/>
          <a:lstStyle/>
          <a:p>
            <a:pPr algn="l" indent="0" marL="0">
              <a:lnSpc>
                <a:spcPts val="3100"/>
              </a:lnSpc>
              <a:buNone/>
            </a:pPr>
            <a:r>
              <a:rPr lang="en-US" sz="1900" dirty="0">
                <a:solidFill>
                  <a:srgbClr val="8F8F8F"/>
                </a:solidFill>
                <a:latin typeface="Funnel Sans" pitchFamily="34" charset="0"/>
                <a:ea typeface="Funnel Sans" pitchFamily="34" charset="-122"/>
                <a:cs typeface="Funnel Sans" pitchFamily="34" charset="-120"/>
              </a:rPr>
              <a:t>This project analyzes customer shopping behavior using transactional data from 3,900 purchases across various product categories. The goal is to uncover insights into spending patterns, customer segments, product preferences, and subscription behavior to guide strategic business decisions.</a:t>
            </a:r>
            <a:endParaRPr lang="en-US" sz="19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864037" y="1089779"/>
            <a:ext cx="8538091" cy="771525"/>
          </a:xfrm>
          <a:prstGeom prst="rect">
            <a:avLst/>
          </a:prstGeom>
          <a:noFill/>
          <a:ln/>
        </p:spPr>
        <p:txBody>
          <a:bodyPr wrap="none" lIns="0" tIns="0" rIns="0" bIns="0" rtlCol="0" anchor="t"/>
          <a:lstStyle/>
          <a:p>
            <a:pPr algn="l" indent="0" marL="0">
              <a:lnSpc>
                <a:spcPts val="6050"/>
              </a:lnSpc>
              <a:buNone/>
            </a:pPr>
            <a:r>
              <a:rPr lang="en-US" sz="4850" dirty="0">
                <a:solidFill>
                  <a:srgbClr val="DDDDDD"/>
                </a:solidFill>
                <a:latin typeface="Mona Sans Semi Bold" pitchFamily="34" charset="0"/>
                <a:ea typeface="Mona Sans Semi Bold" pitchFamily="34" charset="-122"/>
                <a:cs typeface="Mona Sans Semi Bold" pitchFamily="34" charset="-120"/>
              </a:rPr>
              <a:t>Business Recommendations</a:t>
            </a:r>
            <a:endParaRPr lang="en-US" sz="4850" dirty="0"/>
          </a:p>
        </p:txBody>
      </p:sp>
      <p:sp>
        <p:nvSpPr>
          <p:cNvPr id="3" name="Shape 1"/>
          <p:cNvSpPr/>
          <p:nvPr/>
        </p:nvSpPr>
        <p:spPr>
          <a:xfrm>
            <a:off x="864037" y="2355056"/>
            <a:ext cx="4136231" cy="2264331"/>
          </a:xfrm>
          <a:prstGeom prst="roundRect">
            <a:avLst>
              <a:gd name="adj" fmla="val 6461"/>
            </a:avLst>
          </a:prstGeom>
          <a:solidFill>
            <a:srgbClr val="181616">
              <a:alpha val="95000"/>
            </a:srgbClr>
          </a:solidFill>
          <a:ln w="30480">
            <a:solidFill>
              <a:srgbClr val="595959"/>
            </a:solidFill>
            <a:prstDash val="solid"/>
          </a:ln>
        </p:spPr>
      </p:sp>
      <p:sp>
        <p:nvSpPr>
          <p:cNvPr id="4" name="Shape 2"/>
          <p:cNvSpPr/>
          <p:nvPr/>
        </p:nvSpPr>
        <p:spPr>
          <a:xfrm>
            <a:off x="833557" y="2355056"/>
            <a:ext cx="121920" cy="2264331"/>
          </a:xfrm>
          <a:prstGeom prst="roundRect">
            <a:avLst>
              <a:gd name="adj" fmla="val 85050"/>
            </a:avLst>
          </a:prstGeom>
          <a:solidFill>
            <a:srgbClr val="FFFFFF"/>
          </a:solidFill>
          <a:ln/>
        </p:spPr>
      </p:sp>
      <p:sp>
        <p:nvSpPr>
          <p:cNvPr id="5" name="Text 3"/>
          <p:cNvSpPr/>
          <p:nvPr/>
        </p:nvSpPr>
        <p:spPr>
          <a:xfrm>
            <a:off x="1232773" y="2632353"/>
            <a:ext cx="3086100" cy="385763"/>
          </a:xfrm>
          <a:prstGeom prst="rect">
            <a:avLst/>
          </a:prstGeom>
          <a:noFill/>
          <a:ln/>
        </p:spPr>
        <p:txBody>
          <a:bodyPr wrap="none" lIns="0" tIns="0" rIns="0" bIns="0" rtlCol="0" anchor="t"/>
          <a:lstStyle/>
          <a:p>
            <a:pPr algn="l" indent="0" marL="0">
              <a:lnSpc>
                <a:spcPts val="3000"/>
              </a:lnSpc>
              <a:buNone/>
            </a:pPr>
            <a:r>
              <a:rPr lang="en-US" sz="2400" dirty="0">
                <a:solidFill>
                  <a:srgbClr val="8F8F8F"/>
                </a:solidFill>
                <a:latin typeface="Mona Sans Semi Bold" pitchFamily="34" charset="0"/>
                <a:ea typeface="Mona Sans Semi Bold" pitchFamily="34" charset="-122"/>
                <a:cs typeface="Mona Sans Semi Bold" pitchFamily="34" charset="-120"/>
              </a:rPr>
              <a:t>Boost Subscriptions</a:t>
            </a:r>
            <a:endParaRPr lang="en-US" sz="2400" dirty="0"/>
          </a:p>
        </p:txBody>
      </p:sp>
      <p:sp>
        <p:nvSpPr>
          <p:cNvPr id="6" name="Text 4"/>
          <p:cNvSpPr/>
          <p:nvPr/>
        </p:nvSpPr>
        <p:spPr>
          <a:xfrm>
            <a:off x="1232773" y="3166229"/>
            <a:ext cx="3490198" cy="790099"/>
          </a:xfrm>
          <a:prstGeom prst="rect">
            <a:avLst/>
          </a:prstGeom>
          <a:noFill/>
          <a:ln/>
        </p:spPr>
        <p:txBody>
          <a:bodyPr wrap="square" lIns="0" tIns="0" rIns="0" bIns="0" rtlCol="0" anchor="t"/>
          <a:lstStyle/>
          <a:p>
            <a:pPr algn="l" indent="0" marL="0">
              <a:lnSpc>
                <a:spcPts val="3100"/>
              </a:lnSpc>
              <a:buNone/>
            </a:pPr>
            <a:r>
              <a:rPr lang="en-US" sz="1900" dirty="0">
                <a:solidFill>
                  <a:srgbClr val="8F8F8F"/>
                </a:solidFill>
                <a:latin typeface="Funnel Sans" pitchFamily="34" charset="0"/>
                <a:ea typeface="Funnel Sans" pitchFamily="34" charset="-122"/>
                <a:cs typeface="Funnel Sans" pitchFamily="34" charset="-120"/>
              </a:rPr>
              <a:t>Promote exclusive benefits for subscribers.</a:t>
            </a:r>
            <a:endParaRPr lang="en-US" sz="1900" dirty="0"/>
          </a:p>
        </p:txBody>
      </p:sp>
      <p:sp>
        <p:nvSpPr>
          <p:cNvPr id="7" name="Shape 5"/>
          <p:cNvSpPr/>
          <p:nvPr/>
        </p:nvSpPr>
        <p:spPr>
          <a:xfrm>
            <a:off x="5247084" y="2355056"/>
            <a:ext cx="4136231" cy="2264331"/>
          </a:xfrm>
          <a:prstGeom prst="roundRect">
            <a:avLst>
              <a:gd name="adj" fmla="val 6461"/>
            </a:avLst>
          </a:prstGeom>
          <a:solidFill>
            <a:srgbClr val="181616">
              <a:alpha val="95000"/>
            </a:srgbClr>
          </a:solidFill>
          <a:ln w="30480">
            <a:solidFill>
              <a:srgbClr val="595959"/>
            </a:solidFill>
            <a:prstDash val="solid"/>
          </a:ln>
        </p:spPr>
      </p:sp>
      <p:sp>
        <p:nvSpPr>
          <p:cNvPr id="8" name="Shape 6"/>
          <p:cNvSpPr/>
          <p:nvPr/>
        </p:nvSpPr>
        <p:spPr>
          <a:xfrm>
            <a:off x="5216604" y="2355056"/>
            <a:ext cx="121920" cy="2264331"/>
          </a:xfrm>
          <a:prstGeom prst="roundRect">
            <a:avLst>
              <a:gd name="adj" fmla="val 85050"/>
            </a:avLst>
          </a:prstGeom>
          <a:solidFill>
            <a:srgbClr val="FFFFFF"/>
          </a:solidFill>
          <a:ln/>
        </p:spPr>
      </p:sp>
      <p:sp>
        <p:nvSpPr>
          <p:cNvPr id="9" name="Text 7"/>
          <p:cNvSpPr/>
          <p:nvPr/>
        </p:nvSpPr>
        <p:spPr>
          <a:xfrm>
            <a:off x="5615821" y="2632353"/>
            <a:ext cx="3490198" cy="771525"/>
          </a:xfrm>
          <a:prstGeom prst="rect">
            <a:avLst/>
          </a:prstGeom>
          <a:noFill/>
          <a:ln/>
        </p:spPr>
        <p:txBody>
          <a:bodyPr wrap="square" lIns="0" tIns="0" rIns="0" bIns="0" rtlCol="0" anchor="t"/>
          <a:lstStyle/>
          <a:p>
            <a:pPr algn="l" indent="0" marL="0">
              <a:lnSpc>
                <a:spcPts val="3000"/>
              </a:lnSpc>
              <a:buNone/>
            </a:pPr>
            <a:r>
              <a:rPr lang="en-US" sz="2400" dirty="0">
                <a:solidFill>
                  <a:srgbClr val="8F8F8F"/>
                </a:solidFill>
                <a:latin typeface="Mona Sans Semi Bold" pitchFamily="34" charset="0"/>
                <a:ea typeface="Mona Sans Semi Bold" pitchFamily="34" charset="-122"/>
                <a:cs typeface="Mona Sans Semi Bold" pitchFamily="34" charset="-120"/>
              </a:rPr>
              <a:t>Customer Loyalty Programs</a:t>
            </a:r>
            <a:endParaRPr lang="en-US" sz="2400" dirty="0"/>
          </a:p>
        </p:txBody>
      </p:sp>
      <p:sp>
        <p:nvSpPr>
          <p:cNvPr id="10" name="Text 8"/>
          <p:cNvSpPr/>
          <p:nvPr/>
        </p:nvSpPr>
        <p:spPr>
          <a:xfrm>
            <a:off x="5615821" y="3551992"/>
            <a:ext cx="3490198" cy="790099"/>
          </a:xfrm>
          <a:prstGeom prst="rect">
            <a:avLst/>
          </a:prstGeom>
          <a:noFill/>
          <a:ln/>
        </p:spPr>
        <p:txBody>
          <a:bodyPr wrap="square" lIns="0" tIns="0" rIns="0" bIns="0" rtlCol="0" anchor="t"/>
          <a:lstStyle/>
          <a:p>
            <a:pPr algn="l" indent="0" marL="0">
              <a:lnSpc>
                <a:spcPts val="3100"/>
              </a:lnSpc>
              <a:buNone/>
            </a:pPr>
            <a:r>
              <a:rPr lang="en-US" sz="1900" dirty="0">
                <a:solidFill>
                  <a:srgbClr val="8F8F8F"/>
                </a:solidFill>
                <a:latin typeface="Funnel Sans" pitchFamily="34" charset="0"/>
                <a:ea typeface="Funnel Sans" pitchFamily="34" charset="-122"/>
                <a:cs typeface="Funnel Sans" pitchFamily="34" charset="-120"/>
              </a:rPr>
              <a:t>Reward repeat buyers to move them into the “Loyal” segment.</a:t>
            </a:r>
            <a:endParaRPr lang="en-US" sz="1900" dirty="0"/>
          </a:p>
        </p:txBody>
      </p:sp>
      <p:sp>
        <p:nvSpPr>
          <p:cNvPr id="11" name="Shape 9"/>
          <p:cNvSpPr/>
          <p:nvPr/>
        </p:nvSpPr>
        <p:spPr>
          <a:xfrm>
            <a:off x="9630132" y="2355056"/>
            <a:ext cx="4136231" cy="2264331"/>
          </a:xfrm>
          <a:prstGeom prst="roundRect">
            <a:avLst>
              <a:gd name="adj" fmla="val 6461"/>
            </a:avLst>
          </a:prstGeom>
          <a:solidFill>
            <a:srgbClr val="181616">
              <a:alpha val="95000"/>
            </a:srgbClr>
          </a:solidFill>
          <a:ln w="30480">
            <a:solidFill>
              <a:srgbClr val="595959"/>
            </a:solidFill>
            <a:prstDash val="solid"/>
          </a:ln>
        </p:spPr>
      </p:sp>
      <p:sp>
        <p:nvSpPr>
          <p:cNvPr id="12" name="Shape 10"/>
          <p:cNvSpPr/>
          <p:nvPr/>
        </p:nvSpPr>
        <p:spPr>
          <a:xfrm>
            <a:off x="9599652" y="2355056"/>
            <a:ext cx="121920" cy="2264331"/>
          </a:xfrm>
          <a:prstGeom prst="roundRect">
            <a:avLst>
              <a:gd name="adj" fmla="val 85050"/>
            </a:avLst>
          </a:prstGeom>
          <a:solidFill>
            <a:srgbClr val="FFFFFF"/>
          </a:solidFill>
          <a:ln/>
        </p:spPr>
      </p:sp>
      <p:sp>
        <p:nvSpPr>
          <p:cNvPr id="13" name="Text 11"/>
          <p:cNvSpPr/>
          <p:nvPr/>
        </p:nvSpPr>
        <p:spPr>
          <a:xfrm>
            <a:off x="9998869" y="2632353"/>
            <a:ext cx="3426500" cy="385763"/>
          </a:xfrm>
          <a:prstGeom prst="rect">
            <a:avLst/>
          </a:prstGeom>
          <a:noFill/>
          <a:ln/>
        </p:spPr>
        <p:txBody>
          <a:bodyPr wrap="none" lIns="0" tIns="0" rIns="0" bIns="0" rtlCol="0" anchor="t"/>
          <a:lstStyle/>
          <a:p>
            <a:pPr algn="l" indent="0" marL="0">
              <a:lnSpc>
                <a:spcPts val="3000"/>
              </a:lnSpc>
              <a:buNone/>
            </a:pPr>
            <a:r>
              <a:rPr lang="en-US" sz="2400" dirty="0">
                <a:solidFill>
                  <a:srgbClr val="8F8F8F"/>
                </a:solidFill>
                <a:latin typeface="Mona Sans Semi Bold" pitchFamily="34" charset="0"/>
                <a:ea typeface="Mona Sans Semi Bold" pitchFamily="34" charset="-122"/>
                <a:cs typeface="Mona Sans Semi Bold" pitchFamily="34" charset="-120"/>
              </a:rPr>
              <a:t>Review Discount Policy</a:t>
            </a:r>
            <a:endParaRPr lang="en-US" sz="2400" dirty="0"/>
          </a:p>
        </p:txBody>
      </p:sp>
      <p:sp>
        <p:nvSpPr>
          <p:cNvPr id="14" name="Text 12"/>
          <p:cNvSpPr/>
          <p:nvPr/>
        </p:nvSpPr>
        <p:spPr>
          <a:xfrm>
            <a:off x="9998869" y="3166229"/>
            <a:ext cx="3490198" cy="790099"/>
          </a:xfrm>
          <a:prstGeom prst="rect">
            <a:avLst/>
          </a:prstGeom>
          <a:noFill/>
          <a:ln/>
        </p:spPr>
        <p:txBody>
          <a:bodyPr wrap="square" lIns="0" tIns="0" rIns="0" bIns="0" rtlCol="0" anchor="t"/>
          <a:lstStyle/>
          <a:p>
            <a:pPr algn="l" indent="0" marL="0">
              <a:lnSpc>
                <a:spcPts val="3100"/>
              </a:lnSpc>
              <a:buNone/>
            </a:pPr>
            <a:r>
              <a:rPr lang="en-US" sz="1900" dirty="0">
                <a:solidFill>
                  <a:srgbClr val="8F8F8F"/>
                </a:solidFill>
                <a:latin typeface="Funnel Sans" pitchFamily="34" charset="0"/>
                <a:ea typeface="Funnel Sans" pitchFamily="34" charset="-122"/>
                <a:cs typeface="Funnel Sans" pitchFamily="34" charset="-120"/>
              </a:rPr>
              <a:t>Balance sales boosts with margin control.</a:t>
            </a:r>
            <a:endParaRPr lang="en-US" sz="1900" dirty="0"/>
          </a:p>
        </p:txBody>
      </p:sp>
      <p:sp>
        <p:nvSpPr>
          <p:cNvPr id="15" name="Shape 13"/>
          <p:cNvSpPr/>
          <p:nvPr/>
        </p:nvSpPr>
        <p:spPr>
          <a:xfrm>
            <a:off x="864037" y="4866203"/>
            <a:ext cx="4136231" cy="2273618"/>
          </a:xfrm>
          <a:prstGeom prst="roundRect">
            <a:avLst>
              <a:gd name="adj" fmla="val 6435"/>
            </a:avLst>
          </a:prstGeom>
          <a:solidFill>
            <a:srgbClr val="181616">
              <a:alpha val="95000"/>
            </a:srgbClr>
          </a:solidFill>
          <a:ln w="30480">
            <a:solidFill>
              <a:srgbClr val="595959"/>
            </a:solidFill>
            <a:prstDash val="solid"/>
          </a:ln>
        </p:spPr>
      </p:sp>
      <p:sp>
        <p:nvSpPr>
          <p:cNvPr id="16" name="Shape 14"/>
          <p:cNvSpPr/>
          <p:nvPr/>
        </p:nvSpPr>
        <p:spPr>
          <a:xfrm>
            <a:off x="833557" y="4866203"/>
            <a:ext cx="121920" cy="2273618"/>
          </a:xfrm>
          <a:prstGeom prst="roundRect">
            <a:avLst>
              <a:gd name="adj" fmla="val 85050"/>
            </a:avLst>
          </a:prstGeom>
          <a:solidFill>
            <a:srgbClr val="FFFFFF"/>
          </a:solidFill>
          <a:ln/>
        </p:spPr>
      </p:sp>
      <p:sp>
        <p:nvSpPr>
          <p:cNvPr id="17" name="Text 15"/>
          <p:cNvSpPr/>
          <p:nvPr/>
        </p:nvSpPr>
        <p:spPr>
          <a:xfrm>
            <a:off x="1232773" y="5143500"/>
            <a:ext cx="3086100" cy="385763"/>
          </a:xfrm>
          <a:prstGeom prst="rect">
            <a:avLst/>
          </a:prstGeom>
          <a:noFill/>
          <a:ln/>
        </p:spPr>
        <p:txBody>
          <a:bodyPr wrap="none" lIns="0" tIns="0" rIns="0" bIns="0" rtlCol="0" anchor="t"/>
          <a:lstStyle/>
          <a:p>
            <a:pPr algn="l" indent="0" marL="0">
              <a:lnSpc>
                <a:spcPts val="3000"/>
              </a:lnSpc>
              <a:buNone/>
            </a:pPr>
            <a:r>
              <a:rPr lang="en-US" sz="2400" dirty="0">
                <a:solidFill>
                  <a:srgbClr val="8F8F8F"/>
                </a:solidFill>
                <a:latin typeface="Mona Sans Semi Bold" pitchFamily="34" charset="0"/>
                <a:ea typeface="Mona Sans Semi Bold" pitchFamily="34" charset="-122"/>
                <a:cs typeface="Mona Sans Semi Bold" pitchFamily="34" charset="-120"/>
              </a:rPr>
              <a:t>Product Positioning</a:t>
            </a:r>
            <a:endParaRPr lang="en-US" sz="2400" dirty="0"/>
          </a:p>
        </p:txBody>
      </p:sp>
      <p:sp>
        <p:nvSpPr>
          <p:cNvPr id="18" name="Text 16"/>
          <p:cNvSpPr/>
          <p:nvPr/>
        </p:nvSpPr>
        <p:spPr>
          <a:xfrm>
            <a:off x="1232773" y="5677376"/>
            <a:ext cx="3490198" cy="790099"/>
          </a:xfrm>
          <a:prstGeom prst="rect">
            <a:avLst/>
          </a:prstGeom>
          <a:noFill/>
          <a:ln/>
        </p:spPr>
        <p:txBody>
          <a:bodyPr wrap="square" lIns="0" tIns="0" rIns="0" bIns="0" rtlCol="0" anchor="t"/>
          <a:lstStyle/>
          <a:p>
            <a:pPr algn="l" indent="0" marL="0">
              <a:lnSpc>
                <a:spcPts val="3100"/>
              </a:lnSpc>
              <a:buNone/>
            </a:pPr>
            <a:r>
              <a:rPr lang="en-US" sz="1900" dirty="0">
                <a:solidFill>
                  <a:srgbClr val="8F8F8F"/>
                </a:solidFill>
                <a:latin typeface="Funnel Sans" pitchFamily="34" charset="0"/>
                <a:ea typeface="Funnel Sans" pitchFamily="34" charset="-122"/>
                <a:cs typeface="Funnel Sans" pitchFamily="34" charset="-120"/>
              </a:rPr>
              <a:t>Highlight top-rated and best-selling products in campaigns.</a:t>
            </a:r>
            <a:endParaRPr lang="en-US" sz="1900" dirty="0"/>
          </a:p>
        </p:txBody>
      </p:sp>
      <p:sp>
        <p:nvSpPr>
          <p:cNvPr id="19" name="Shape 17"/>
          <p:cNvSpPr/>
          <p:nvPr/>
        </p:nvSpPr>
        <p:spPr>
          <a:xfrm>
            <a:off x="5247084" y="4866203"/>
            <a:ext cx="4136231" cy="2273618"/>
          </a:xfrm>
          <a:prstGeom prst="roundRect">
            <a:avLst>
              <a:gd name="adj" fmla="val 6435"/>
            </a:avLst>
          </a:prstGeom>
          <a:solidFill>
            <a:srgbClr val="181616">
              <a:alpha val="95000"/>
            </a:srgbClr>
          </a:solidFill>
          <a:ln w="30480">
            <a:solidFill>
              <a:srgbClr val="595959"/>
            </a:solidFill>
            <a:prstDash val="solid"/>
          </a:ln>
        </p:spPr>
      </p:sp>
      <p:sp>
        <p:nvSpPr>
          <p:cNvPr id="20" name="Shape 18"/>
          <p:cNvSpPr/>
          <p:nvPr/>
        </p:nvSpPr>
        <p:spPr>
          <a:xfrm>
            <a:off x="5216604" y="4866203"/>
            <a:ext cx="121920" cy="2273618"/>
          </a:xfrm>
          <a:prstGeom prst="roundRect">
            <a:avLst>
              <a:gd name="adj" fmla="val 85050"/>
            </a:avLst>
          </a:prstGeom>
          <a:solidFill>
            <a:srgbClr val="FFFFFF"/>
          </a:solidFill>
          <a:ln/>
        </p:spPr>
      </p:sp>
      <p:sp>
        <p:nvSpPr>
          <p:cNvPr id="21" name="Text 19"/>
          <p:cNvSpPr/>
          <p:nvPr/>
        </p:nvSpPr>
        <p:spPr>
          <a:xfrm>
            <a:off x="5615821" y="5143500"/>
            <a:ext cx="3086100" cy="385763"/>
          </a:xfrm>
          <a:prstGeom prst="rect">
            <a:avLst/>
          </a:prstGeom>
          <a:noFill/>
          <a:ln/>
        </p:spPr>
        <p:txBody>
          <a:bodyPr wrap="none" lIns="0" tIns="0" rIns="0" bIns="0" rtlCol="0" anchor="t"/>
          <a:lstStyle/>
          <a:p>
            <a:pPr algn="l" indent="0" marL="0">
              <a:lnSpc>
                <a:spcPts val="3000"/>
              </a:lnSpc>
              <a:buNone/>
            </a:pPr>
            <a:r>
              <a:rPr lang="en-US" sz="2400" dirty="0">
                <a:solidFill>
                  <a:srgbClr val="8F8F8F"/>
                </a:solidFill>
                <a:latin typeface="Mona Sans Semi Bold" pitchFamily="34" charset="0"/>
                <a:ea typeface="Mona Sans Semi Bold" pitchFamily="34" charset="-122"/>
                <a:cs typeface="Mona Sans Semi Bold" pitchFamily="34" charset="-120"/>
              </a:rPr>
              <a:t>Targeted Marketing</a:t>
            </a:r>
            <a:endParaRPr lang="en-US" sz="2400" dirty="0"/>
          </a:p>
        </p:txBody>
      </p:sp>
      <p:sp>
        <p:nvSpPr>
          <p:cNvPr id="22" name="Text 20"/>
          <p:cNvSpPr/>
          <p:nvPr/>
        </p:nvSpPr>
        <p:spPr>
          <a:xfrm>
            <a:off x="5615821" y="5677376"/>
            <a:ext cx="3490198" cy="1185148"/>
          </a:xfrm>
          <a:prstGeom prst="rect">
            <a:avLst/>
          </a:prstGeom>
          <a:noFill/>
          <a:ln/>
        </p:spPr>
        <p:txBody>
          <a:bodyPr wrap="square" lIns="0" tIns="0" rIns="0" bIns="0" rtlCol="0" anchor="t"/>
          <a:lstStyle/>
          <a:p>
            <a:pPr algn="l" indent="0" marL="0">
              <a:lnSpc>
                <a:spcPts val="3100"/>
              </a:lnSpc>
              <a:buNone/>
            </a:pPr>
            <a:r>
              <a:rPr lang="en-US" sz="1900" dirty="0">
                <a:solidFill>
                  <a:srgbClr val="8F8F8F"/>
                </a:solidFill>
                <a:latin typeface="Funnel Sans" pitchFamily="34" charset="0"/>
                <a:ea typeface="Funnel Sans" pitchFamily="34" charset="-122"/>
                <a:cs typeface="Funnel Sans" pitchFamily="34" charset="-120"/>
              </a:rPr>
              <a:t>Focus efforts on high-revenue age groups and express-shipping users.</a:t>
            </a:r>
            <a:endParaRPr lang="en-US" sz="19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864037" y="1642943"/>
            <a:ext cx="6172200" cy="771525"/>
          </a:xfrm>
          <a:prstGeom prst="rect">
            <a:avLst/>
          </a:prstGeom>
          <a:noFill/>
          <a:ln/>
        </p:spPr>
        <p:txBody>
          <a:bodyPr wrap="none" lIns="0" tIns="0" rIns="0" bIns="0" rtlCol="0" anchor="t"/>
          <a:lstStyle/>
          <a:p>
            <a:pPr algn="l" indent="0" marL="0">
              <a:lnSpc>
                <a:spcPts val="6050"/>
              </a:lnSpc>
              <a:buNone/>
            </a:pPr>
            <a:r>
              <a:rPr lang="en-US" sz="4850" dirty="0">
                <a:solidFill>
                  <a:srgbClr val="DDDDDD"/>
                </a:solidFill>
                <a:latin typeface="Mona Sans Semi Bold" pitchFamily="34" charset="0"/>
                <a:ea typeface="Mona Sans Semi Bold" pitchFamily="34" charset="-122"/>
                <a:cs typeface="Mona Sans Semi Bold" pitchFamily="34" charset="-120"/>
              </a:rPr>
              <a:t>Dataset Summary</a:t>
            </a:r>
            <a:endParaRPr lang="en-US" sz="4850" dirty="0"/>
          </a:p>
        </p:txBody>
      </p:sp>
      <p:sp>
        <p:nvSpPr>
          <p:cNvPr id="3" name="Text 1"/>
          <p:cNvSpPr/>
          <p:nvPr/>
        </p:nvSpPr>
        <p:spPr>
          <a:xfrm>
            <a:off x="864037" y="2908221"/>
            <a:ext cx="12902327" cy="3678317"/>
          </a:xfrm>
          <a:prstGeom prst="rect">
            <a:avLst/>
          </a:prstGeom>
          <a:noFill/>
          <a:ln/>
        </p:spPr>
        <p:txBody>
          <a:bodyPr wrap="square" lIns="0" tIns="0" rIns="0" bIns="0" rtlCol="0" anchor="t"/>
          <a:lstStyle/>
          <a:p>
            <a:pPr algn="l" marL="342900" indent="-342900">
              <a:lnSpc>
                <a:spcPts val="3100"/>
              </a:lnSpc>
              <a:buSzPct val="100000"/>
              <a:buChar char="•"/>
            </a:pPr>
            <a:r>
              <a:rPr lang="en-US" sz="1900" dirty="0">
                <a:solidFill>
                  <a:srgbClr val="8F8F8F"/>
                </a:solidFill>
                <a:latin typeface="Funnel Sans" pitchFamily="34" charset="0"/>
                <a:ea typeface="Funnel Sans" pitchFamily="34" charset="-122"/>
                <a:cs typeface="Funnel Sans" pitchFamily="34" charset="-120"/>
              </a:rPr>
              <a:t>Rows: 3,900</a:t>
            </a:r>
            <a:endParaRPr lang="en-US" sz="1900" dirty="0"/>
          </a:p>
          <a:p>
            <a:pPr algn="l" marL="342900" indent="-342900">
              <a:lnSpc>
                <a:spcPts val="3100"/>
              </a:lnSpc>
              <a:buSzPct val="100000"/>
              <a:buChar char="•"/>
            </a:pPr>
            <a:r>
              <a:rPr lang="en-US" sz="1900" dirty="0">
                <a:solidFill>
                  <a:srgbClr val="8F8F8F"/>
                </a:solidFill>
                <a:latin typeface="Funnel Sans" pitchFamily="34" charset="0"/>
                <a:ea typeface="Funnel Sans" pitchFamily="34" charset="-122"/>
                <a:cs typeface="Funnel Sans" pitchFamily="34" charset="-120"/>
              </a:rPr>
              <a:t>Columns: 18</a:t>
            </a:r>
            <a:endParaRPr lang="en-US" sz="1900" dirty="0"/>
          </a:p>
          <a:p>
            <a:pPr algn="l" marL="342900" indent="-342900">
              <a:lnSpc>
                <a:spcPts val="3100"/>
              </a:lnSpc>
              <a:buSzPct val="100000"/>
              <a:buChar char="•"/>
            </a:pPr>
            <a:r>
              <a:rPr lang="en-US" sz="1900" dirty="0">
                <a:solidFill>
                  <a:srgbClr val="8F8F8F"/>
                </a:solidFill>
                <a:latin typeface="Funnel Sans" pitchFamily="34" charset="0"/>
                <a:ea typeface="Funnel Sans" pitchFamily="34" charset="-122"/>
                <a:cs typeface="Funnel Sans" pitchFamily="34" charset="-120"/>
              </a:rPr>
              <a:t>Key Features:</a:t>
            </a:r>
            <a:endParaRPr lang="en-US" sz="1900" dirty="0"/>
          </a:p>
          <a:p>
            <a:pPr algn="l" lvl="1" marL="685800" indent="-342900">
              <a:lnSpc>
                <a:spcPts val="3100"/>
              </a:lnSpc>
              <a:buSzPct val="100000"/>
              <a:buChar char="◦"/>
            </a:pPr>
            <a:r>
              <a:rPr lang="en-US" sz="1900" dirty="0">
                <a:solidFill>
                  <a:srgbClr val="8F8F8F"/>
                </a:solidFill>
                <a:latin typeface="Funnel Sans" pitchFamily="34" charset="0"/>
                <a:ea typeface="Funnel Sans" pitchFamily="34" charset="-122"/>
                <a:cs typeface="Funnel Sans" pitchFamily="34" charset="-120"/>
              </a:rPr>
              <a:t>Customer demographics (Age, Gender, Location, Subscription Status)</a:t>
            </a:r>
            <a:endParaRPr lang="en-US" sz="1900" dirty="0"/>
          </a:p>
          <a:p>
            <a:pPr algn="l" lvl="1" marL="685800" indent="-342900">
              <a:lnSpc>
                <a:spcPts val="3100"/>
              </a:lnSpc>
              <a:buSzPct val="100000"/>
              <a:buChar char="◦"/>
            </a:pPr>
            <a:r>
              <a:rPr lang="en-US" sz="1900" dirty="0">
                <a:solidFill>
                  <a:srgbClr val="8F8F8F"/>
                </a:solidFill>
                <a:latin typeface="Funnel Sans" pitchFamily="34" charset="0"/>
                <a:ea typeface="Funnel Sans" pitchFamily="34" charset="-122"/>
                <a:cs typeface="Funnel Sans" pitchFamily="34" charset="-120"/>
              </a:rPr>
              <a:t>Purchase details (Item Purchased, Category, Purchase Amount, Season, Size, Color)</a:t>
            </a:r>
            <a:endParaRPr lang="en-US" sz="1900" dirty="0"/>
          </a:p>
          <a:p>
            <a:pPr algn="l" lvl="1" marL="685800" indent="-342900">
              <a:lnSpc>
                <a:spcPts val="3100"/>
              </a:lnSpc>
              <a:buSzPct val="100000"/>
              <a:buChar char="◦"/>
            </a:pPr>
            <a:r>
              <a:rPr lang="en-US" sz="1900" dirty="0">
                <a:solidFill>
                  <a:srgbClr val="8F8F8F"/>
                </a:solidFill>
                <a:latin typeface="Funnel Sans" pitchFamily="34" charset="0"/>
                <a:ea typeface="Funnel Sans" pitchFamily="34" charset="-122"/>
                <a:cs typeface="Funnel Sans" pitchFamily="34" charset="-120"/>
              </a:rPr>
              <a:t>Shopping behavior (Discount Applied, Promo Code Used, Previous Purchases, Frequency of Purchases, Review Rating, Shipping Type)</a:t>
            </a:r>
            <a:endParaRPr lang="en-US" sz="1900" dirty="0"/>
          </a:p>
          <a:p>
            <a:pPr algn="l" marL="342900" indent="-342900">
              <a:lnSpc>
                <a:spcPts val="3100"/>
              </a:lnSpc>
              <a:buSzPct val="100000"/>
              <a:buChar char="•"/>
            </a:pPr>
            <a:r>
              <a:rPr lang="en-US" sz="1900" dirty="0">
                <a:solidFill>
                  <a:srgbClr val="8F8F8F"/>
                </a:solidFill>
                <a:latin typeface="Funnel Sans" pitchFamily="34" charset="0"/>
                <a:ea typeface="Funnel Sans" pitchFamily="34" charset="-122"/>
                <a:cs typeface="Funnel Sans" pitchFamily="34" charset="-120"/>
              </a:rPr>
              <a:t>Missing Data: 37 values in Review Rating column</a:t>
            </a:r>
            <a:endParaRPr lang="en-US" sz="19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3086338" y="1245394"/>
            <a:ext cx="7109817" cy="463748"/>
          </a:xfrm>
          <a:prstGeom prst="rect">
            <a:avLst/>
          </a:prstGeom>
          <a:noFill/>
          <a:ln/>
        </p:spPr>
        <p:txBody>
          <a:bodyPr wrap="none" lIns="0" tIns="0" rIns="0" bIns="0" rtlCol="0" anchor="t"/>
          <a:lstStyle/>
          <a:p>
            <a:pPr algn="l" indent="0" marL="0">
              <a:lnSpc>
                <a:spcPts val="3650"/>
              </a:lnSpc>
              <a:buNone/>
            </a:pPr>
            <a:r>
              <a:rPr lang="en-US" sz="2900" dirty="0">
                <a:solidFill>
                  <a:srgbClr val="DDDDDD"/>
                </a:solidFill>
                <a:latin typeface="Mona Sans Semi Bold" pitchFamily="34" charset="0"/>
                <a:ea typeface="Mona Sans Semi Bold" pitchFamily="34" charset="-122"/>
                <a:cs typeface="Mona Sans Semi Bold" pitchFamily="34" charset="-120"/>
              </a:rPr>
              <a:t>Exploratory Data Analysis using Python</a:t>
            </a:r>
            <a:endParaRPr lang="en-US" sz="2900" dirty="0"/>
          </a:p>
        </p:txBody>
      </p:sp>
      <p:sp>
        <p:nvSpPr>
          <p:cNvPr id="3" name="Text 1"/>
          <p:cNvSpPr/>
          <p:nvPr/>
        </p:nvSpPr>
        <p:spPr>
          <a:xfrm>
            <a:off x="3086338" y="1887379"/>
            <a:ext cx="8457605" cy="189905"/>
          </a:xfrm>
          <a:prstGeom prst="rect">
            <a:avLst/>
          </a:prstGeom>
          <a:noFill/>
          <a:ln/>
        </p:spPr>
        <p:txBody>
          <a:bodyPr wrap="none" lIns="0" tIns="0" rIns="0" bIns="0" rtlCol="0" anchor="t"/>
          <a:lstStyle/>
          <a:p>
            <a:pPr algn="l" indent="0" marL="0">
              <a:lnSpc>
                <a:spcPts val="1450"/>
              </a:lnSpc>
              <a:buNone/>
            </a:pPr>
            <a:r>
              <a:rPr lang="en-US" sz="1150" dirty="0">
                <a:solidFill>
                  <a:srgbClr val="8F8F8F"/>
                </a:solidFill>
                <a:latin typeface="Funnel Sans" pitchFamily="34" charset="0"/>
                <a:ea typeface="Funnel Sans" pitchFamily="34" charset="-122"/>
                <a:cs typeface="Funnel Sans" pitchFamily="34" charset="-120"/>
              </a:rPr>
              <a:t>We began with data preparation and cleaning in Python:</a:t>
            </a:r>
            <a:endParaRPr lang="en-US" sz="1150" dirty="0"/>
          </a:p>
        </p:txBody>
      </p:sp>
      <p:sp>
        <p:nvSpPr>
          <p:cNvPr id="4" name="Shape 2"/>
          <p:cNvSpPr/>
          <p:nvPr/>
        </p:nvSpPr>
        <p:spPr>
          <a:xfrm>
            <a:off x="3086338" y="2256294"/>
            <a:ext cx="74176" cy="74176"/>
          </a:xfrm>
          <a:prstGeom prst="roundRect">
            <a:avLst>
              <a:gd name="adj" fmla="val 616372"/>
            </a:avLst>
          </a:prstGeom>
          <a:solidFill>
            <a:srgbClr val="FFFFFF"/>
          </a:solidFill>
          <a:ln/>
        </p:spPr>
      </p:sp>
      <p:sp>
        <p:nvSpPr>
          <p:cNvPr id="5" name="Text 3"/>
          <p:cNvSpPr/>
          <p:nvPr/>
        </p:nvSpPr>
        <p:spPr>
          <a:xfrm>
            <a:off x="3249573" y="2177534"/>
            <a:ext cx="1854637" cy="231815"/>
          </a:xfrm>
          <a:prstGeom prst="rect">
            <a:avLst/>
          </a:prstGeom>
          <a:noFill/>
          <a:ln/>
        </p:spPr>
        <p:txBody>
          <a:bodyPr wrap="none" lIns="0" tIns="0" rIns="0" bIns="0" rtlCol="0" anchor="t"/>
          <a:lstStyle/>
          <a:p>
            <a:pPr algn="l" indent="0" marL="0">
              <a:lnSpc>
                <a:spcPts val="1800"/>
              </a:lnSpc>
              <a:buNone/>
            </a:pPr>
            <a:r>
              <a:rPr lang="en-US" sz="1450" dirty="0">
                <a:solidFill>
                  <a:srgbClr val="8F8F8F"/>
                </a:solidFill>
                <a:latin typeface="Mona Sans Semi Bold" pitchFamily="34" charset="0"/>
                <a:ea typeface="Mona Sans Semi Bold" pitchFamily="34" charset="-122"/>
                <a:cs typeface="Mona Sans Semi Bold" pitchFamily="34" charset="-120"/>
              </a:rPr>
              <a:t>Data Loading:</a:t>
            </a:r>
            <a:endParaRPr lang="en-US" sz="1450" dirty="0"/>
          </a:p>
        </p:txBody>
      </p:sp>
      <p:sp>
        <p:nvSpPr>
          <p:cNvPr id="6" name="Text 4"/>
          <p:cNvSpPr/>
          <p:nvPr/>
        </p:nvSpPr>
        <p:spPr>
          <a:xfrm>
            <a:off x="3249573" y="2462808"/>
            <a:ext cx="8294370" cy="189905"/>
          </a:xfrm>
          <a:prstGeom prst="rect">
            <a:avLst/>
          </a:prstGeom>
          <a:noFill/>
          <a:ln/>
        </p:spPr>
        <p:txBody>
          <a:bodyPr wrap="none" lIns="0" tIns="0" rIns="0" bIns="0" rtlCol="0" anchor="t"/>
          <a:lstStyle/>
          <a:p>
            <a:pPr algn="l" indent="0" marL="0">
              <a:lnSpc>
                <a:spcPts val="1450"/>
              </a:lnSpc>
              <a:buNone/>
            </a:pPr>
            <a:r>
              <a:rPr lang="en-US" sz="1150" dirty="0">
                <a:solidFill>
                  <a:srgbClr val="8F8F8F"/>
                </a:solidFill>
                <a:latin typeface="Funnel Sans" pitchFamily="34" charset="0"/>
                <a:ea typeface="Funnel Sans" pitchFamily="34" charset="-122"/>
                <a:cs typeface="Funnel Sans" pitchFamily="34" charset="-120"/>
              </a:rPr>
              <a:t>Imported the dataset using </a:t>
            </a:r>
            <a:pPr algn="l" indent="0" marL="0">
              <a:lnSpc>
                <a:spcPts val="1450"/>
              </a:lnSpc>
              <a:buNone/>
            </a:pPr>
            <a:r>
              <a:rPr lang="en-US" sz="1150" dirty="0">
                <a:solidFill>
                  <a:srgbClr val="8F8F8F"/>
                </a:solidFill>
                <a:highlight>
                  <a:srgbClr val="252323"/>
                </a:highlight>
                <a:latin typeface="Consolas" pitchFamily="34" charset="0"/>
                <a:ea typeface="Consolas" pitchFamily="34" charset="-122"/>
                <a:cs typeface="Consolas" pitchFamily="34" charset="-120"/>
              </a:rPr>
              <a:t>pandas</a:t>
            </a:r>
            <a:pPr algn="l" indent="0" marL="0">
              <a:lnSpc>
                <a:spcPts val="1450"/>
              </a:lnSpc>
              <a:buNone/>
            </a:pPr>
            <a:r>
              <a:rPr lang="en-US" sz="1150" dirty="0">
                <a:solidFill>
                  <a:srgbClr val="8F8F8F"/>
                </a:solidFill>
                <a:latin typeface="Funnel Sans" pitchFamily="34" charset="0"/>
                <a:ea typeface="Funnel Sans" pitchFamily="34" charset="-122"/>
                <a:cs typeface="Funnel Sans" pitchFamily="34" charset="-120"/>
              </a:rPr>
              <a:t>.</a:t>
            </a:r>
            <a:endParaRPr lang="en-US" sz="1150" dirty="0"/>
          </a:p>
        </p:txBody>
      </p:sp>
      <p:sp>
        <p:nvSpPr>
          <p:cNvPr id="7" name="Shape 5"/>
          <p:cNvSpPr/>
          <p:nvPr/>
        </p:nvSpPr>
        <p:spPr>
          <a:xfrm>
            <a:off x="3086338" y="2909709"/>
            <a:ext cx="74176" cy="74176"/>
          </a:xfrm>
          <a:prstGeom prst="roundRect">
            <a:avLst>
              <a:gd name="adj" fmla="val 616372"/>
            </a:avLst>
          </a:prstGeom>
          <a:solidFill>
            <a:srgbClr val="FFFFFF"/>
          </a:solidFill>
          <a:ln/>
        </p:spPr>
      </p:sp>
      <p:sp>
        <p:nvSpPr>
          <p:cNvPr id="8" name="Text 6"/>
          <p:cNvSpPr/>
          <p:nvPr/>
        </p:nvSpPr>
        <p:spPr>
          <a:xfrm>
            <a:off x="3249573" y="2830949"/>
            <a:ext cx="1854637" cy="231815"/>
          </a:xfrm>
          <a:prstGeom prst="rect">
            <a:avLst/>
          </a:prstGeom>
          <a:noFill/>
          <a:ln/>
        </p:spPr>
        <p:txBody>
          <a:bodyPr wrap="none" lIns="0" tIns="0" rIns="0" bIns="0" rtlCol="0" anchor="t"/>
          <a:lstStyle/>
          <a:p>
            <a:pPr algn="l" indent="0" marL="0">
              <a:lnSpc>
                <a:spcPts val="1800"/>
              </a:lnSpc>
              <a:buNone/>
            </a:pPr>
            <a:r>
              <a:rPr lang="en-US" sz="1450" dirty="0">
                <a:solidFill>
                  <a:srgbClr val="8F8F8F"/>
                </a:solidFill>
                <a:latin typeface="Mona Sans Semi Bold" pitchFamily="34" charset="0"/>
                <a:ea typeface="Mona Sans Semi Bold" pitchFamily="34" charset="-122"/>
                <a:cs typeface="Mona Sans Semi Bold" pitchFamily="34" charset="-120"/>
              </a:rPr>
              <a:t>Initial Exploration:</a:t>
            </a:r>
            <a:endParaRPr lang="en-US" sz="1450" dirty="0"/>
          </a:p>
        </p:txBody>
      </p:sp>
      <p:sp>
        <p:nvSpPr>
          <p:cNvPr id="9" name="Text 7"/>
          <p:cNvSpPr/>
          <p:nvPr/>
        </p:nvSpPr>
        <p:spPr>
          <a:xfrm>
            <a:off x="3249573" y="3116223"/>
            <a:ext cx="8294370" cy="189905"/>
          </a:xfrm>
          <a:prstGeom prst="rect">
            <a:avLst/>
          </a:prstGeom>
          <a:noFill/>
          <a:ln/>
        </p:spPr>
        <p:txBody>
          <a:bodyPr wrap="none" lIns="0" tIns="0" rIns="0" bIns="0" rtlCol="0" anchor="t"/>
          <a:lstStyle/>
          <a:p>
            <a:pPr algn="l" indent="0" marL="0">
              <a:lnSpc>
                <a:spcPts val="1450"/>
              </a:lnSpc>
              <a:buNone/>
            </a:pPr>
            <a:r>
              <a:rPr lang="en-US" sz="1150" dirty="0">
                <a:solidFill>
                  <a:srgbClr val="8F8F8F"/>
                </a:solidFill>
                <a:latin typeface="Funnel Sans" pitchFamily="34" charset="0"/>
                <a:ea typeface="Funnel Sans" pitchFamily="34" charset="-122"/>
                <a:cs typeface="Funnel Sans" pitchFamily="34" charset="-120"/>
              </a:rPr>
              <a:t>Used </a:t>
            </a:r>
            <a:pPr algn="l" indent="0" marL="0">
              <a:lnSpc>
                <a:spcPts val="1450"/>
              </a:lnSpc>
              <a:buNone/>
            </a:pPr>
            <a:r>
              <a:rPr lang="en-US" sz="1150" dirty="0">
                <a:solidFill>
                  <a:srgbClr val="8F8F8F"/>
                </a:solidFill>
                <a:highlight>
                  <a:srgbClr val="252323"/>
                </a:highlight>
                <a:latin typeface="Consolas" pitchFamily="34" charset="0"/>
                <a:ea typeface="Consolas" pitchFamily="34" charset="-122"/>
                <a:cs typeface="Consolas" pitchFamily="34" charset="-120"/>
              </a:rPr>
              <a:t>df.info()</a:t>
            </a:r>
            <a:pPr algn="l" indent="0" marL="0">
              <a:lnSpc>
                <a:spcPts val="1450"/>
              </a:lnSpc>
              <a:buNone/>
            </a:pPr>
            <a:r>
              <a:rPr lang="en-US" sz="1150" dirty="0">
                <a:solidFill>
                  <a:srgbClr val="8F8F8F"/>
                </a:solidFill>
                <a:latin typeface="Funnel Sans" pitchFamily="34" charset="0"/>
                <a:ea typeface="Funnel Sans" pitchFamily="34" charset="-122"/>
                <a:cs typeface="Funnel Sans" pitchFamily="34" charset="-120"/>
              </a:rPr>
              <a:t> to check structure and </a:t>
            </a:r>
            <a:pPr algn="l" indent="0" marL="0">
              <a:lnSpc>
                <a:spcPts val="1450"/>
              </a:lnSpc>
              <a:buNone/>
            </a:pPr>
            <a:r>
              <a:rPr lang="en-US" sz="1150" dirty="0">
                <a:solidFill>
                  <a:srgbClr val="8F8F8F"/>
                </a:solidFill>
                <a:highlight>
                  <a:srgbClr val="252323"/>
                </a:highlight>
                <a:latin typeface="Consolas" pitchFamily="34" charset="0"/>
                <a:ea typeface="Consolas" pitchFamily="34" charset="-122"/>
                <a:cs typeface="Consolas" pitchFamily="34" charset="-120"/>
              </a:rPr>
              <a:t>.describe()</a:t>
            </a:r>
            <a:pPr algn="l" indent="0" marL="0">
              <a:lnSpc>
                <a:spcPts val="1450"/>
              </a:lnSpc>
              <a:buNone/>
            </a:pPr>
            <a:r>
              <a:rPr lang="en-US" sz="1150" dirty="0">
                <a:solidFill>
                  <a:srgbClr val="8F8F8F"/>
                </a:solidFill>
                <a:latin typeface="Funnel Sans" pitchFamily="34" charset="0"/>
                <a:ea typeface="Funnel Sans" pitchFamily="34" charset="-122"/>
                <a:cs typeface="Funnel Sans" pitchFamily="34" charset="-120"/>
              </a:rPr>
              <a:t> for summary statistics.</a:t>
            </a:r>
            <a:endParaRPr lang="en-US" sz="1150" dirty="0"/>
          </a:p>
        </p:txBody>
      </p:sp>
      <p:sp>
        <p:nvSpPr>
          <p:cNvPr id="10" name="Shape 8"/>
          <p:cNvSpPr/>
          <p:nvPr/>
        </p:nvSpPr>
        <p:spPr>
          <a:xfrm>
            <a:off x="3086338" y="3563124"/>
            <a:ext cx="74176" cy="74176"/>
          </a:xfrm>
          <a:prstGeom prst="roundRect">
            <a:avLst>
              <a:gd name="adj" fmla="val 616372"/>
            </a:avLst>
          </a:prstGeom>
          <a:solidFill>
            <a:srgbClr val="FFFFFF"/>
          </a:solidFill>
          <a:ln/>
        </p:spPr>
      </p:sp>
      <p:sp>
        <p:nvSpPr>
          <p:cNvPr id="11" name="Text 9"/>
          <p:cNvSpPr/>
          <p:nvPr/>
        </p:nvSpPr>
        <p:spPr>
          <a:xfrm>
            <a:off x="3249573" y="3484364"/>
            <a:ext cx="2075974" cy="231815"/>
          </a:xfrm>
          <a:prstGeom prst="rect">
            <a:avLst/>
          </a:prstGeom>
          <a:noFill/>
          <a:ln/>
        </p:spPr>
        <p:txBody>
          <a:bodyPr wrap="none" lIns="0" tIns="0" rIns="0" bIns="0" rtlCol="0" anchor="t"/>
          <a:lstStyle/>
          <a:p>
            <a:pPr algn="l" indent="0" marL="0">
              <a:lnSpc>
                <a:spcPts val="1800"/>
              </a:lnSpc>
              <a:buNone/>
            </a:pPr>
            <a:r>
              <a:rPr lang="en-US" sz="1450" dirty="0">
                <a:solidFill>
                  <a:srgbClr val="8F8F8F"/>
                </a:solidFill>
                <a:latin typeface="Mona Sans Semi Bold" pitchFamily="34" charset="0"/>
                <a:ea typeface="Mona Sans Semi Bold" pitchFamily="34" charset="-122"/>
                <a:cs typeface="Mona Sans Semi Bold" pitchFamily="34" charset="-120"/>
              </a:rPr>
              <a:t>Missing Data Handling:</a:t>
            </a:r>
            <a:endParaRPr lang="en-US" sz="1450" dirty="0"/>
          </a:p>
        </p:txBody>
      </p:sp>
      <p:sp>
        <p:nvSpPr>
          <p:cNvPr id="12" name="Text 10"/>
          <p:cNvSpPr/>
          <p:nvPr/>
        </p:nvSpPr>
        <p:spPr>
          <a:xfrm>
            <a:off x="3249573" y="3769638"/>
            <a:ext cx="8294370" cy="379809"/>
          </a:xfrm>
          <a:prstGeom prst="rect">
            <a:avLst/>
          </a:prstGeom>
          <a:noFill/>
          <a:ln/>
        </p:spPr>
        <p:txBody>
          <a:bodyPr wrap="square" lIns="0" tIns="0" rIns="0" bIns="0" rtlCol="0" anchor="t"/>
          <a:lstStyle/>
          <a:p>
            <a:pPr algn="l" indent="0" marL="0">
              <a:lnSpc>
                <a:spcPts val="1450"/>
              </a:lnSpc>
              <a:buNone/>
            </a:pPr>
            <a:r>
              <a:rPr lang="en-US" sz="1150" dirty="0">
                <a:solidFill>
                  <a:srgbClr val="8F8F8F"/>
                </a:solidFill>
                <a:latin typeface="Funnel Sans" pitchFamily="34" charset="0"/>
                <a:ea typeface="Funnel Sans" pitchFamily="34" charset="-122"/>
                <a:cs typeface="Funnel Sans" pitchFamily="34" charset="-120"/>
              </a:rPr>
              <a:t>Checked for null values and imputed missing values in the </a:t>
            </a:r>
            <a:pPr algn="l" indent="0" marL="0">
              <a:lnSpc>
                <a:spcPts val="1450"/>
              </a:lnSpc>
              <a:buNone/>
            </a:pPr>
            <a:r>
              <a:rPr lang="en-US" sz="1150" dirty="0">
                <a:solidFill>
                  <a:srgbClr val="8F8F8F"/>
                </a:solidFill>
                <a:highlight>
                  <a:srgbClr val="252323"/>
                </a:highlight>
                <a:latin typeface="Consolas" pitchFamily="34" charset="0"/>
                <a:ea typeface="Consolas" pitchFamily="34" charset="-122"/>
                <a:cs typeface="Consolas" pitchFamily="34" charset="-120"/>
              </a:rPr>
              <a:t>Review Rating</a:t>
            </a:r>
            <a:pPr algn="l" indent="0" marL="0">
              <a:lnSpc>
                <a:spcPts val="1450"/>
              </a:lnSpc>
              <a:buNone/>
            </a:pPr>
            <a:r>
              <a:rPr lang="en-US" sz="1150" dirty="0">
                <a:solidFill>
                  <a:srgbClr val="8F8F8F"/>
                </a:solidFill>
                <a:latin typeface="Funnel Sans" pitchFamily="34" charset="0"/>
                <a:ea typeface="Funnel Sans" pitchFamily="34" charset="-122"/>
                <a:cs typeface="Funnel Sans" pitchFamily="34" charset="-120"/>
              </a:rPr>
              <a:t> column using the median rating of each product category.</a:t>
            </a:r>
            <a:endParaRPr lang="en-US" sz="1150" dirty="0"/>
          </a:p>
        </p:txBody>
      </p:sp>
      <p:sp>
        <p:nvSpPr>
          <p:cNvPr id="13" name="Shape 11"/>
          <p:cNvSpPr/>
          <p:nvPr/>
        </p:nvSpPr>
        <p:spPr>
          <a:xfrm>
            <a:off x="3086338" y="4406444"/>
            <a:ext cx="74176" cy="74176"/>
          </a:xfrm>
          <a:prstGeom prst="roundRect">
            <a:avLst>
              <a:gd name="adj" fmla="val 616372"/>
            </a:avLst>
          </a:prstGeom>
          <a:solidFill>
            <a:srgbClr val="FFFFFF"/>
          </a:solidFill>
          <a:ln/>
        </p:spPr>
      </p:sp>
      <p:sp>
        <p:nvSpPr>
          <p:cNvPr id="14" name="Text 12"/>
          <p:cNvSpPr/>
          <p:nvPr/>
        </p:nvSpPr>
        <p:spPr>
          <a:xfrm>
            <a:off x="3249573" y="4327684"/>
            <a:ext cx="2240399" cy="231815"/>
          </a:xfrm>
          <a:prstGeom prst="rect">
            <a:avLst/>
          </a:prstGeom>
          <a:noFill/>
          <a:ln/>
        </p:spPr>
        <p:txBody>
          <a:bodyPr wrap="none" lIns="0" tIns="0" rIns="0" bIns="0" rtlCol="0" anchor="t"/>
          <a:lstStyle/>
          <a:p>
            <a:pPr algn="l" indent="0" marL="0">
              <a:lnSpc>
                <a:spcPts val="1800"/>
              </a:lnSpc>
              <a:buNone/>
            </a:pPr>
            <a:r>
              <a:rPr lang="en-US" sz="1450" dirty="0">
                <a:solidFill>
                  <a:srgbClr val="8F8F8F"/>
                </a:solidFill>
                <a:latin typeface="Mona Sans Semi Bold" pitchFamily="34" charset="0"/>
                <a:ea typeface="Mona Sans Semi Bold" pitchFamily="34" charset="-122"/>
                <a:cs typeface="Mona Sans Semi Bold" pitchFamily="34" charset="-120"/>
              </a:rPr>
              <a:t>Column Standardization:</a:t>
            </a:r>
            <a:endParaRPr lang="en-US" sz="1450" dirty="0"/>
          </a:p>
        </p:txBody>
      </p:sp>
      <p:sp>
        <p:nvSpPr>
          <p:cNvPr id="15" name="Text 13"/>
          <p:cNvSpPr/>
          <p:nvPr/>
        </p:nvSpPr>
        <p:spPr>
          <a:xfrm>
            <a:off x="3249573" y="4612958"/>
            <a:ext cx="8294370" cy="189905"/>
          </a:xfrm>
          <a:prstGeom prst="rect">
            <a:avLst/>
          </a:prstGeom>
          <a:noFill/>
          <a:ln/>
        </p:spPr>
        <p:txBody>
          <a:bodyPr wrap="none" lIns="0" tIns="0" rIns="0" bIns="0" rtlCol="0" anchor="t"/>
          <a:lstStyle/>
          <a:p>
            <a:pPr algn="l" indent="0" marL="0">
              <a:lnSpc>
                <a:spcPts val="1450"/>
              </a:lnSpc>
              <a:buNone/>
            </a:pPr>
            <a:r>
              <a:rPr lang="en-US" sz="1150" dirty="0">
                <a:solidFill>
                  <a:srgbClr val="8F8F8F"/>
                </a:solidFill>
                <a:latin typeface="Funnel Sans" pitchFamily="34" charset="0"/>
                <a:ea typeface="Funnel Sans" pitchFamily="34" charset="-122"/>
                <a:cs typeface="Funnel Sans" pitchFamily="34" charset="-120"/>
              </a:rPr>
              <a:t>Renamed columns to </a:t>
            </a:r>
            <a:pPr algn="l" indent="0" marL="0">
              <a:lnSpc>
                <a:spcPts val="1450"/>
              </a:lnSpc>
              <a:buNone/>
            </a:pPr>
            <a:r>
              <a:rPr lang="en-US" sz="1150" dirty="0">
                <a:solidFill>
                  <a:srgbClr val="8F8F8F"/>
                </a:solidFill>
                <a:highlight>
                  <a:srgbClr val="252323"/>
                </a:highlight>
                <a:latin typeface="Consolas" pitchFamily="34" charset="0"/>
                <a:ea typeface="Consolas" pitchFamily="34" charset="-122"/>
                <a:cs typeface="Consolas" pitchFamily="34" charset="-120"/>
              </a:rPr>
              <a:t>snake case</a:t>
            </a:r>
            <a:pPr algn="l" indent="0" marL="0">
              <a:lnSpc>
                <a:spcPts val="1450"/>
              </a:lnSpc>
              <a:buNone/>
            </a:pPr>
            <a:r>
              <a:rPr lang="en-US" sz="1150" dirty="0">
                <a:solidFill>
                  <a:srgbClr val="8F8F8F"/>
                </a:solidFill>
                <a:latin typeface="Funnel Sans" pitchFamily="34" charset="0"/>
                <a:ea typeface="Funnel Sans" pitchFamily="34" charset="-122"/>
                <a:cs typeface="Funnel Sans" pitchFamily="34" charset="-120"/>
              </a:rPr>
              <a:t> for better readability and documentation.</a:t>
            </a:r>
            <a:endParaRPr lang="en-US" sz="1150" dirty="0"/>
          </a:p>
        </p:txBody>
      </p:sp>
      <p:sp>
        <p:nvSpPr>
          <p:cNvPr id="16" name="Shape 14"/>
          <p:cNvSpPr/>
          <p:nvPr/>
        </p:nvSpPr>
        <p:spPr>
          <a:xfrm>
            <a:off x="3086338" y="5059859"/>
            <a:ext cx="74176" cy="74176"/>
          </a:xfrm>
          <a:prstGeom prst="roundRect">
            <a:avLst>
              <a:gd name="adj" fmla="val 616372"/>
            </a:avLst>
          </a:prstGeom>
          <a:solidFill>
            <a:srgbClr val="FFFFFF"/>
          </a:solidFill>
          <a:ln/>
        </p:spPr>
      </p:sp>
      <p:sp>
        <p:nvSpPr>
          <p:cNvPr id="17" name="Text 15"/>
          <p:cNvSpPr/>
          <p:nvPr/>
        </p:nvSpPr>
        <p:spPr>
          <a:xfrm>
            <a:off x="3249573" y="4981099"/>
            <a:ext cx="1854637" cy="231815"/>
          </a:xfrm>
          <a:prstGeom prst="rect">
            <a:avLst/>
          </a:prstGeom>
          <a:noFill/>
          <a:ln/>
        </p:spPr>
        <p:txBody>
          <a:bodyPr wrap="none" lIns="0" tIns="0" rIns="0" bIns="0" rtlCol="0" anchor="t"/>
          <a:lstStyle/>
          <a:p>
            <a:pPr algn="l" indent="0" marL="0">
              <a:lnSpc>
                <a:spcPts val="1800"/>
              </a:lnSpc>
              <a:buNone/>
            </a:pPr>
            <a:r>
              <a:rPr lang="en-US" sz="1450" dirty="0">
                <a:solidFill>
                  <a:srgbClr val="8F8F8F"/>
                </a:solidFill>
                <a:latin typeface="Mona Sans Semi Bold" pitchFamily="34" charset="0"/>
                <a:ea typeface="Mona Sans Semi Bold" pitchFamily="34" charset="-122"/>
                <a:cs typeface="Mona Sans Semi Bold" pitchFamily="34" charset="-120"/>
              </a:rPr>
              <a:t>Feature Engineering:</a:t>
            </a:r>
            <a:endParaRPr lang="en-US" sz="1450" dirty="0"/>
          </a:p>
        </p:txBody>
      </p:sp>
      <p:sp>
        <p:nvSpPr>
          <p:cNvPr id="18" name="Text 16"/>
          <p:cNvSpPr/>
          <p:nvPr/>
        </p:nvSpPr>
        <p:spPr>
          <a:xfrm>
            <a:off x="3249573" y="5266373"/>
            <a:ext cx="8294370" cy="411004"/>
          </a:xfrm>
          <a:prstGeom prst="rect">
            <a:avLst/>
          </a:prstGeom>
          <a:noFill/>
          <a:ln/>
        </p:spPr>
        <p:txBody>
          <a:bodyPr wrap="square" lIns="0" tIns="0" rIns="0" bIns="0" rtlCol="0" anchor="t"/>
          <a:lstStyle/>
          <a:p>
            <a:pPr algn="l" marL="342900" indent="-342900">
              <a:lnSpc>
                <a:spcPts val="1450"/>
              </a:lnSpc>
              <a:buSzPct val="100000"/>
              <a:buChar char="•"/>
            </a:pPr>
            <a:r>
              <a:rPr lang="en-US" sz="1150" dirty="0">
                <a:solidFill>
                  <a:srgbClr val="8F8F8F"/>
                </a:solidFill>
                <a:latin typeface="Funnel Sans" pitchFamily="34" charset="0"/>
                <a:ea typeface="Funnel Sans" pitchFamily="34" charset="-122"/>
                <a:cs typeface="Funnel Sans" pitchFamily="34" charset="-120"/>
              </a:rPr>
              <a:t>Created </a:t>
            </a:r>
            <a:pPr algn="l" indent="0" marL="0">
              <a:lnSpc>
                <a:spcPts val="1450"/>
              </a:lnSpc>
              <a:buNone/>
            </a:pPr>
            <a:r>
              <a:rPr lang="en-US" sz="1150" dirty="0">
                <a:solidFill>
                  <a:srgbClr val="8F8F8F"/>
                </a:solidFill>
                <a:highlight>
                  <a:srgbClr val="252323"/>
                </a:highlight>
                <a:latin typeface="Consolas" pitchFamily="34" charset="0"/>
                <a:ea typeface="Consolas" pitchFamily="34" charset="-122"/>
                <a:cs typeface="Consolas" pitchFamily="34" charset="-120"/>
              </a:rPr>
              <a:t>age_group</a:t>
            </a:r>
            <a:pPr algn="l" indent="0" marL="0">
              <a:lnSpc>
                <a:spcPts val="1450"/>
              </a:lnSpc>
              <a:buNone/>
            </a:pPr>
            <a:r>
              <a:rPr lang="en-US" sz="1150" dirty="0">
                <a:solidFill>
                  <a:srgbClr val="8F8F8F"/>
                </a:solidFill>
                <a:latin typeface="Funnel Sans" pitchFamily="34" charset="0"/>
                <a:ea typeface="Funnel Sans" pitchFamily="34" charset="-122"/>
                <a:cs typeface="Funnel Sans" pitchFamily="34" charset="-120"/>
              </a:rPr>
              <a:t> column by binning customer ages.</a:t>
            </a:r>
            <a:endParaRPr lang="en-US" sz="1150" dirty="0"/>
          </a:p>
          <a:p>
            <a:pPr algn="l" marL="342900" indent="-342900">
              <a:lnSpc>
                <a:spcPts val="1450"/>
              </a:lnSpc>
              <a:buSzPct val="100000"/>
              <a:buChar char="•"/>
            </a:pPr>
            <a:r>
              <a:rPr lang="en-US" sz="1150" dirty="0">
                <a:solidFill>
                  <a:srgbClr val="8F8F8F"/>
                </a:solidFill>
                <a:latin typeface="Funnel Sans" pitchFamily="34" charset="0"/>
                <a:ea typeface="Funnel Sans" pitchFamily="34" charset="-122"/>
                <a:cs typeface="Funnel Sans" pitchFamily="34" charset="-120"/>
              </a:rPr>
              <a:t>Created </a:t>
            </a:r>
            <a:pPr algn="l" indent="0" marL="0">
              <a:lnSpc>
                <a:spcPts val="1450"/>
              </a:lnSpc>
              <a:buNone/>
            </a:pPr>
            <a:r>
              <a:rPr lang="en-US" sz="1150" dirty="0">
                <a:solidFill>
                  <a:srgbClr val="8F8F8F"/>
                </a:solidFill>
                <a:highlight>
                  <a:srgbClr val="252323"/>
                </a:highlight>
                <a:latin typeface="Consolas" pitchFamily="34" charset="0"/>
                <a:ea typeface="Consolas" pitchFamily="34" charset="-122"/>
                <a:cs typeface="Consolas" pitchFamily="34" charset="-120"/>
              </a:rPr>
              <a:t>purchase_frequency_days</a:t>
            </a:r>
            <a:pPr algn="l" indent="0" marL="0">
              <a:lnSpc>
                <a:spcPts val="1450"/>
              </a:lnSpc>
              <a:buNone/>
            </a:pPr>
            <a:r>
              <a:rPr lang="en-US" sz="1150" dirty="0">
                <a:solidFill>
                  <a:srgbClr val="8F8F8F"/>
                </a:solidFill>
                <a:latin typeface="Funnel Sans" pitchFamily="34" charset="0"/>
                <a:ea typeface="Funnel Sans" pitchFamily="34" charset="-122"/>
                <a:cs typeface="Funnel Sans" pitchFamily="34" charset="-120"/>
              </a:rPr>
              <a:t> column from purchase data.</a:t>
            </a:r>
            <a:endParaRPr lang="en-US" sz="1150" dirty="0"/>
          </a:p>
        </p:txBody>
      </p:sp>
      <p:sp>
        <p:nvSpPr>
          <p:cNvPr id="19" name="Shape 17"/>
          <p:cNvSpPr/>
          <p:nvPr/>
        </p:nvSpPr>
        <p:spPr>
          <a:xfrm>
            <a:off x="3086338" y="5934373"/>
            <a:ext cx="74176" cy="74176"/>
          </a:xfrm>
          <a:prstGeom prst="roundRect">
            <a:avLst>
              <a:gd name="adj" fmla="val 616372"/>
            </a:avLst>
          </a:prstGeom>
          <a:solidFill>
            <a:srgbClr val="FFFFFF"/>
          </a:solidFill>
          <a:ln/>
        </p:spPr>
      </p:sp>
      <p:sp>
        <p:nvSpPr>
          <p:cNvPr id="20" name="Text 18"/>
          <p:cNvSpPr/>
          <p:nvPr/>
        </p:nvSpPr>
        <p:spPr>
          <a:xfrm>
            <a:off x="3249573" y="5855613"/>
            <a:ext cx="2259092" cy="231815"/>
          </a:xfrm>
          <a:prstGeom prst="rect">
            <a:avLst/>
          </a:prstGeom>
          <a:noFill/>
          <a:ln/>
        </p:spPr>
        <p:txBody>
          <a:bodyPr wrap="none" lIns="0" tIns="0" rIns="0" bIns="0" rtlCol="0" anchor="t"/>
          <a:lstStyle/>
          <a:p>
            <a:pPr algn="l" indent="0" marL="0">
              <a:lnSpc>
                <a:spcPts val="1800"/>
              </a:lnSpc>
              <a:buNone/>
            </a:pPr>
            <a:r>
              <a:rPr lang="en-US" sz="1450" dirty="0">
                <a:solidFill>
                  <a:srgbClr val="8F8F8F"/>
                </a:solidFill>
                <a:latin typeface="Mona Sans Semi Bold" pitchFamily="34" charset="0"/>
                <a:ea typeface="Mona Sans Semi Bold" pitchFamily="34" charset="-122"/>
                <a:cs typeface="Mona Sans Semi Bold" pitchFamily="34" charset="-120"/>
              </a:rPr>
              <a:t>Data Consistency Check:</a:t>
            </a:r>
            <a:endParaRPr lang="en-US" sz="1450" dirty="0"/>
          </a:p>
        </p:txBody>
      </p:sp>
      <p:sp>
        <p:nvSpPr>
          <p:cNvPr id="21" name="Text 19"/>
          <p:cNvSpPr/>
          <p:nvPr/>
        </p:nvSpPr>
        <p:spPr>
          <a:xfrm>
            <a:off x="3249573" y="6140887"/>
            <a:ext cx="8294370" cy="189905"/>
          </a:xfrm>
          <a:prstGeom prst="rect">
            <a:avLst/>
          </a:prstGeom>
          <a:noFill/>
          <a:ln/>
        </p:spPr>
        <p:txBody>
          <a:bodyPr wrap="none" lIns="0" tIns="0" rIns="0" bIns="0" rtlCol="0" anchor="t"/>
          <a:lstStyle/>
          <a:p>
            <a:pPr algn="l" indent="0" marL="0">
              <a:lnSpc>
                <a:spcPts val="1450"/>
              </a:lnSpc>
              <a:buNone/>
            </a:pPr>
            <a:r>
              <a:rPr lang="en-US" sz="1150" dirty="0">
                <a:solidFill>
                  <a:srgbClr val="8F8F8F"/>
                </a:solidFill>
                <a:latin typeface="Funnel Sans" pitchFamily="34" charset="0"/>
                <a:ea typeface="Funnel Sans" pitchFamily="34" charset="-122"/>
                <a:cs typeface="Funnel Sans" pitchFamily="34" charset="-120"/>
              </a:rPr>
              <a:t>Verified if </a:t>
            </a:r>
            <a:pPr algn="l" indent="0" marL="0">
              <a:lnSpc>
                <a:spcPts val="1450"/>
              </a:lnSpc>
              <a:buNone/>
            </a:pPr>
            <a:r>
              <a:rPr lang="en-US" sz="1150" dirty="0">
                <a:solidFill>
                  <a:srgbClr val="8F8F8F"/>
                </a:solidFill>
                <a:highlight>
                  <a:srgbClr val="252323"/>
                </a:highlight>
                <a:latin typeface="Consolas" pitchFamily="34" charset="0"/>
                <a:ea typeface="Consolas" pitchFamily="34" charset="-122"/>
                <a:cs typeface="Consolas" pitchFamily="34" charset="-120"/>
              </a:rPr>
              <a:t>discount_applied</a:t>
            </a:r>
            <a:pPr algn="l" indent="0" marL="0">
              <a:lnSpc>
                <a:spcPts val="1450"/>
              </a:lnSpc>
              <a:buNone/>
            </a:pPr>
            <a:r>
              <a:rPr lang="en-US" sz="1150" dirty="0">
                <a:solidFill>
                  <a:srgbClr val="8F8F8F"/>
                </a:solidFill>
                <a:latin typeface="Funnel Sans" pitchFamily="34" charset="0"/>
                <a:ea typeface="Funnel Sans" pitchFamily="34" charset="-122"/>
                <a:cs typeface="Funnel Sans" pitchFamily="34" charset="-120"/>
              </a:rPr>
              <a:t> and </a:t>
            </a:r>
            <a:pPr algn="l" indent="0" marL="0">
              <a:lnSpc>
                <a:spcPts val="1450"/>
              </a:lnSpc>
              <a:buNone/>
            </a:pPr>
            <a:r>
              <a:rPr lang="en-US" sz="1150" dirty="0">
                <a:solidFill>
                  <a:srgbClr val="8F8F8F"/>
                </a:solidFill>
                <a:highlight>
                  <a:srgbClr val="252323"/>
                </a:highlight>
                <a:latin typeface="Consolas" pitchFamily="34" charset="0"/>
                <a:ea typeface="Consolas" pitchFamily="34" charset="-122"/>
                <a:cs typeface="Consolas" pitchFamily="34" charset="-120"/>
              </a:rPr>
              <a:t>promo_code_used</a:t>
            </a:r>
            <a:pPr algn="l" indent="0" marL="0">
              <a:lnSpc>
                <a:spcPts val="1450"/>
              </a:lnSpc>
              <a:buNone/>
            </a:pPr>
            <a:r>
              <a:rPr lang="en-US" sz="1150" dirty="0">
                <a:solidFill>
                  <a:srgbClr val="8F8F8F"/>
                </a:solidFill>
                <a:latin typeface="Funnel Sans" pitchFamily="34" charset="0"/>
                <a:ea typeface="Funnel Sans" pitchFamily="34" charset="-122"/>
                <a:cs typeface="Funnel Sans" pitchFamily="34" charset="-120"/>
              </a:rPr>
              <a:t> were redundant; dropped </a:t>
            </a:r>
            <a:pPr algn="l" indent="0" marL="0">
              <a:lnSpc>
                <a:spcPts val="1450"/>
              </a:lnSpc>
              <a:buNone/>
            </a:pPr>
            <a:r>
              <a:rPr lang="en-US" sz="1150" dirty="0">
                <a:solidFill>
                  <a:srgbClr val="8F8F8F"/>
                </a:solidFill>
                <a:highlight>
                  <a:srgbClr val="252323"/>
                </a:highlight>
                <a:latin typeface="Consolas" pitchFamily="34" charset="0"/>
                <a:ea typeface="Consolas" pitchFamily="34" charset="-122"/>
                <a:cs typeface="Consolas" pitchFamily="34" charset="-120"/>
              </a:rPr>
              <a:t>promo_code_used</a:t>
            </a:r>
            <a:pPr algn="l" indent="0" marL="0">
              <a:lnSpc>
                <a:spcPts val="1450"/>
              </a:lnSpc>
              <a:buNone/>
            </a:pPr>
            <a:r>
              <a:rPr lang="en-US" sz="1150" dirty="0">
                <a:solidFill>
                  <a:srgbClr val="8F8F8F"/>
                </a:solidFill>
                <a:latin typeface="Funnel Sans" pitchFamily="34" charset="0"/>
                <a:ea typeface="Funnel Sans" pitchFamily="34" charset="-122"/>
                <a:cs typeface="Funnel Sans" pitchFamily="34" charset="-120"/>
              </a:rPr>
              <a:t>.</a:t>
            </a:r>
            <a:endParaRPr lang="en-US" sz="1150" dirty="0"/>
          </a:p>
        </p:txBody>
      </p:sp>
      <p:sp>
        <p:nvSpPr>
          <p:cNvPr id="22" name="Shape 20"/>
          <p:cNvSpPr/>
          <p:nvPr/>
        </p:nvSpPr>
        <p:spPr>
          <a:xfrm>
            <a:off x="3086338" y="6587788"/>
            <a:ext cx="74176" cy="74176"/>
          </a:xfrm>
          <a:prstGeom prst="roundRect">
            <a:avLst>
              <a:gd name="adj" fmla="val 616372"/>
            </a:avLst>
          </a:prstGeom>
          <a:solidFill>
            <a:srgbClr val="FFFFFF"/>
          </a:solidFill>
          <a:ln/>
        </p:spPr>
      </p:sp>
      <p:sp>
        <p:nvSpPr>
          <p:cNvPr id="23" name="Text 21"/>
          <p:cNvSpPr/>
          <p:nvPr/>
        </p:nvSpPr>
        <p:spPr>
          <a:xfrm>
            <a:off x="3249573" y="6509028"/>
            <a:ext cx="1950244" cy="231815"/>
          </a:xfrm>
          <a:prstGeom prst="rect">
            <a:avLst/>
          </a:prstGeom>
          <a:noFill/>
          <a:ln/>
        </p:spPr>
        <p:txBody>
          <a:bodyPr wrap="none" lIns="0" tIns="0" rIns="0" bIns="0" rtlCol="0" anchor="t"/>
          <a:lstStyle/>
          <a:p>
            <a:pPr algn="l" indent="0" marL="0">
              <a:lnSpc>
                <a:spcPts val="1800"/>
              </a:lnSpc>
              <a:buNone/>
            </a:pPr>
            <a:r>
              <a:rPr lang="en-US" sz="1450" dirty="0">
                <a:solidFill>
                  <a:srgbClr val="8F8F8F"/>
                </a:solidFill>
                <a:latin typeface="Mona Sans Semi Bold" pitchFamily="34" charset="0"/>
                <a:ea typeface="Mona Sans Semi Bold" pitchFamily="34" charset="-122"/>
                <a:cs typeface="Mona Sans Semi Bold" pitchFamily="34" charset="-120"/>
              </a:rPr>
              <a:t>Database Integration:</a:t>
            </a:r>
            <a:endParaRPr lang="en-US" sz="1450" dirty="0"/>
          </a:p>
        </p:txBody>
      </p:sp>
      <p:sp>
        <p:nvSpPr>
          <p:cNvPr id="24" name="Text 22"/>
          <p:cNvSpPr/>
          <p:nvPr/>
        </p:nvSpPr>
        <p:spPr>
          <a:xfrm>
            <a:off x="3249573" y="6794302"/>
            <a:ext cx="8294370" cy="189905"/>
          </a:xfrm>
          <a:prstGeom prst="rect">
            <a:avLst/>
          </a:prstGeom>
          <a:noFill/>
          <a:ln/>
        </p:spPr>
        <p:txBody>
          <a:bodyPr wrap="none" lIns="0" tIns="0" rIns="0" bIns="0" rtlCol="0" anchor="t"/>
          <a:lstStyle/>
          <a:p>
            <a:pPr algn="l" indent="0" marL="0">
              <a:lnSpc>
                <a:spcPts val="1450"/>
              </a:lnSpc>
              <a:buNone/>
            </a:pPr>
            <a:r>
              <a:rPr lang="en-US" sz="1150" dirty="0">
                <a:solidFill>
                  <a:srgbClr val="8F8F8F"/>
                </a:solidFill>
                <a:latin typeface="Funnel Sans" pitchFamily="34" charset="0"/>
                <a:ea typeface="Funnel Sans" pitchFamily="34" charset="-122"/>
                <a:cs typeface="Funnel Sans" pitchFamily="34" charset="-120"/>
              </a:rPr>
              <a:t>Connected Python script to PostgreSQL and loaded the cleaned DataFrame into the database for SQL analysis.</a:t>
            </a:r>
            <a:endParaRPr lang="en-US" sz="11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3797022" y="1093232"/>
            <a:ext cx="7036237" cy="771525"/>
          </a:xfrm>
          <a:prstGeom prst="rect">
            <a:avLst/>
          </a:prstGeom>
          <a:noFill/>
          <a:ln/>
        </p:spPr>
        <p:txBody>
          <a:bodyPr wrap="square" lIns="0" tIns="0" rIns="0" bIns="0" rtlCol="0" anchor="t"/>
          <a:lstStyle/>
          <a:p>
            <a:pPr algn="l" indent="0" marL="0">
              <a:lnSpc>
                <a:spcPts val="3000"/>
              </a:lnSpc>
              <a:buNone/>
            </a:pPr>
            <a:r>
              <a:rPr lang="en-US" sz="2400" dirty="0">
                <a:solidFill>
                  <a:srgbClr val="DDDDDD"/>
                </a:solidFill>
                <a:latin typeface="Mona Sans Semi Bold" pitchFamily="34" charset="0"/>
                <a:ea typeface="Mona Sans Semi Bold" pitchFamily="34" charset="-122"/>
                <a:cs typeface="Mona Sans Semi Bold" pitchFamily="34" charset="-120"/>
              </a:rPr>
              <a:t>Data Analysis using SQL (Business Transactions)</a:t>
            </a:r>
            <a:endParaRPr lang="en-US" sz="2400" dirty="0"/>
          </a:p>
        </p:txBody>
      </p:sp>
      <p:sp>
        <p:nvSpPr>
          <p:cNvPr id="3" name="Text 1"/>
          <p:cNvSpPr/>
          <p:nvPr/>
        </p:nvSpPr>
        <p:spPr>
          <a:xfrm>
            <a:off x="3797022" y="1988106"/>
            <a:ext cx="7036237" cy="148114"/>
          </a:xfrm>
          <a:prstGeom prst="rect">
            <a:avLst/>
          </a:prstGeom>
          <a:noFill/>
          <a:ln/>
        </p:spPr>
        <p:txBody>
          <a:bodyPr wrap="none" lIns="0" tIns="0" rIns="0" bIns="0" rtlCol="0" anchor="t"/>
          <a:lstStyle/>
          <a:p>
            <a:pPr algn="l" indent="0" marL="0">
              <a:lnSpc>
                <a:spcPts val="1150"/>
              </a:lnSpc>
              <a:buNone/>
            </a:pPr>
            <a:r>
              <a:rPr lang="en-US" sz="950" dirty="0">
                <a:solidFill>
                  <a:srgbClr val="8F8F8F"/>
                </a:solidFill>
                <a:latin typeface="Funnel Sans" pitchFamily="34" charset="0"/>
                <a:ea typeface="Funnel Sans" pitchFamily="34" charset="-122"/>
                <a:cs typeface="Funnel Sans" pitchFamily="34" charset="-120"/>
              </a:rPr>
              <a:t>We performed structured analysis in PostgreSQL to answer key business questions:</a:t>
            </a:r>
            <a:endParaRPr lang="en-US" sz="950" dirty="0"/>
          </a:p>
        </p:txBody>
      </p:sp>
      <p:sp>
        <p:nvSpPr>
          <p:cNvPr id="4" name="Text 2"/>
          <p:cNvSpPr/>
          <p:nvPr/>
        </p:nvSpPr>
        <p:spPr>
          <a:xfrm>
            <a:off x="3797022" y="2228731"/>
            <a:ext cx="1573173" cy="192881"/>
          </a:xfrm>
          <a:prstGeom prst="rect">
            <a:avLst/>
          </a:prstGeom>
          <a:noFill/>
          <a:ln/>
        </p:spPr>
        <p:txBody>
          <a:bodyPr wrap="none" lIns="0" tIns="0" rIns="0" bIns="0" rtlCol="0" anchor="t"/>
          <a:lstStyle/>
          <a:p>
            <a:pPr algn="l" indent="0" marL="0">
              <a:lnSpc>
                <a:spcPts val="1500"/>
              </a:lnSpc>
              <a:buNone/>
            </a:pPr>
            <a:r>
              <a:rPr lang="en-US" sz="1200" dirty="0">
                <a:solidFill>
                  <a:srgbClr val="DDDDDD"/>
                </a:solidFill>
                <a:latin typeface="Mona Sans Semi Bold" pitchFamily="34" charset="0"/>
                <a:ea typeface="Mona Sans Semi Bold" pitchFamily="34" charset="-122"/>
                <a:cs typeface="Mona Sans Semi Bold" pitchFamily="34" charset="-120"/>
              </a:rPr>
              <a:t>1. Revenue by Gender</a:t>
            </a:r>
            <a:endParaRPr lang="en-US" sz="1200" dirty="0"/>
          </a:p>
        </p:txBody>
      </p:sp>
      <p:sp>
        <p:nvSpPr>
          <p:cNvPr id="5" name="Text 3"/>
          <p:cNvSpPr/>
          <p:nvPr/>
        </p:nvSpPr>
        <p:spPr>
          <a:xfrm>
            <a:off x="3797022" y="2514124"/>
            <a:ext cx="7036237" cy="148114"/>
          </a:xfrm>
          <a:prstGeom prst="rect">
            <a:avLst/>
          </a:prstGeom>
          <a:noFill/>
          <a:ln/>
        </p:spPr>
        <p:txBody>
          <a:bodyPr wrap="none" lIns="0" tIns="0" rIns="0" bIns="0" rtlCol="0" anchor="t"/>
          <a:lstStyle/>
          <a:p>
            <a:pPr algn="l" indent="0" marL="0">
              <a:lnSpc>
                <a:spcPts val="1150"/>
              </a:lnSpc>
              <a:buNone/>
            </a:pPr>
            <a:r>
              <a:rPr lang="en-US" sz="950" dirty="0">
                <a:solidFill>
                  <a:srgbClr val="8F8F8F"/>
                </a:solidFill>
                <a:latin typeface="Funnel Sans" pitchFamily="34" charset="0"/>
                <a:ea typeface="Funnel Sans" pitchFamily="34" charset="-122"/>
                <a:cs typeface="Funnel Sans" pitchFamily="34" charset="-120"/>
              </a:rPr>
              <a:t>Compared total revenue generated by male vs. female customers.</a:t>
            </a:r>
            <a:endParaRPr lang="en-US" sz="950" dirty="0"/>
          </a:p>
        </p:txBody>
      </p:sp>
      <p:sp>
        <p:nvSpPr>
          <p:cNvPr id="6" name="Shape 4"/>
          <p:cNvSpPr/>
          <p:nvPr/>
        </p:nvSpPr>
        <p:spPr>
          <a:xfrm>
            <a:off x="3797022" y="2731651"/>
            <a:ext cx="7036237" cy="727472"/>
          </a:xfrm>
          <a:prstGeom prst="roundRect">
            <a:avLst>
              <a:gd name="adj" fmla="val 7127"/>
            </a:avLst>
          </a:prstGeom>
          <a:noFill/>
          <a:ln w="7620">
            <a:solidFill>
              <a:srgbClr val="FFFFFF">
                <a:alpha val="24000"/>
              </a:srgbClr>
            </a:solidFill>
            <a:prstDash val="solid"/>
          </a:ln>
        </p:spPr>
      </p:sp>
      <p:sp>
        <p:nvSpPr>
          <p:cNvPr id="7" name="Shape 5"/>
          <p:cNvSpPr/>
          <p:nvPr/>
        </p:nvSpPr>
        <p:spPr>
          <a:xfrm>
            <a:off x="3804642" y="2739271"/>
            <a:ext cx="7020997" cy="237411"/>
          </a:xfrm>
          <a:prstGeom prst="rect">
            <a:avLst/>
          </a:prstGeom>
          <a:solidFill>
            <a:srgbClr val="FFFFFF">
              <a:alpha val="4000"/>
            </a:srgbClr>
          </a:solidFill>
          <a:ln/>
        </p:spPr>
      </p:sp>
      <p:sp>
        <p:nvSpPr>
          <p:cNvPr id="8" name="Text 6"/>
          <p:cNvSpPr/>
          <p:nvPr/>
        </p:nvSpPr>
        <p:spPr>
          <a:xfrm>
            <a:off x="3928110" y="2783919"/>
            <a:ext cx="3259931" cy="148114"/>
          </a:xfrm>
          <a:prstGeom prst="rect">
            <a:avLst/>
          </a:prstGeom>
          <a:noFill/>
          <a:ln/>
        </p:spPr>
        <p:txBody>
          <a:bodyPr wrap="none" lIns="0" tIns="0" rIns="0" bIns="0" rtlCol="0" anchor="t"/>
          <a:lstStyle/>
          <a:p>
            <a:pPr algn="l" indent="0" marL="0">
              <a:lnSpc>
                <a:spcPts val="1150"/>
              </a:lnSpc>
              <a:buNone/>
            </a:pPr>
            <a:r>
              <a:rPr lang="en-US" sz="950" dirty="0">
                <a:solidFill>
                  <a:srgbClr val="8F8F8F"/>
                </a:solidFill>
                <a:latin typeface="Funnel Sans" pitchFamily="34" charset="0"/>
                <a:ea typeface="Funnel Sans" pitchFamily="34" charset="-122"/>
                <a:cs typeface="Funnel Sans" pitchFamily="34" charset="-120"/>
              </a:rPr>
              <a:t>gender</a:t>
            </a:r>
            <a:endParaRPr lang="en-US" sz="950" dirty="0"/>
          </a:p>
        </p:txBody>
      </p:sp>
      <p:sp>
        <p:nvSpPr>
          <p:cNvPr id="9" name="Text 7"/>
          <p:cNvSpPr/>
          <p:nvPr/>
        </p:nvSpPr>
        <p:spPr>
          <a:xfrm>
            <a:off x="7442359" y="2783919"/>
            <a:ext cx="3259931" cy="148114"/>
          </a:xfrm>
          <a:prstGeom prst="rect">
            <a:avLst/>
          </a:prstGeom>
          <a:noFill/>
          <a:ln/>
        </p:spPr>
        <p:txBody>
          <a:bodyPr wrap="none" lIns="0" tIns="0" rIns="0" bIns="0" rtlCol="0" anchor="t"/>
          <a:lstStyle/>
          <a:p>
            <a:pPr algn="l" indent="0" marL="0">
              <a:lnSpc>
                <a:spcPts val="1150"/>
              </a:lnSpc>
              <a:buNone/>
            </a:pPr>
            <a:r>
              <a:rPr lang="en-US" sz="950" dirty="0">
                <a:solidFill>
                  <a:srgbClr val="8F8F8F"/>
                </a:solidFill>
                <a:latin typeface="Funnel Sans" pitchFamily="34" charset="0"/>
                <a:ea typeface="Funnel Sans" pitchFamily="34" charset="-122"/>
                <a:cs typeface="Funnel Sans" pitchFamily="34" charset="-120"/>
              </a:rPr>
              <a:t>revenue</a:t>
            </a:r>
            <a:endParaRPr lang="en-US" sz="950" dirty="0"/>
          </a:p>
        </p:txBody>
      </p:sp>
      <p:sp>
        <p:nvSpPr>
          <p:cNvPr id="10" name="Shape 8"/>
          <p:cNvSpPr/>
          <p:nvPr/>
        </p:nvSpPr>
        <p:spPr>
          <a:xfrm>
            <a:off x="3804642" y="2976682"/>
            <a:ext cx="7020997" cy="237411"/>
          </a:xfrm>
          <a:prstGeom prst="rect">
            <a:avLst/>
          </a:prstGeom>
          <a:solidFill>
            <a:srgbClr val="000000">
              <a:alpha val="4000"/>
            </a:srgbClr>
          </a:solidFill>
          <a:ln/>
        </p:spPr>
      </p:sp>
      <p:sp>
        <p:nvSpPr>
          <p:cNvPr id="11" name="Text 9"/>
          <p:cNvSpPr/>
          <p:nvPr/>
        </p:nvSpPr>
        <p:spPr>
          <a:xfrm>
            <a:off x="3928110" y="3021330"/>
            <a:ext cx="3259931" cy="148114"/>
          </a:xfrm>
          <a:prstGeom prst="rect">
            <a:avLst/>
          </a:prstGeom>
          <a:noFill/>
          <a:ln/>
        </p:spPr>
        <p:txBody>
          <a:bodyPr wrap="none" lIns="0" tIns="0" rIns="0" bIns="0" rtlCol="0" anchor="t"/>
          <a:lstStyle/>
          <a:p>
            <a:pPr algn="l" indent="0" marL="0">
              <a:lnSpc>
                <a:spcPts val="1150"/>
              </a:lnSpc>
              <a:buNone/>
            </a:pPr>
            <a:r>
              <a:rPr lang="en-US" sz="950" dirty="0">
                <a:solidFill>
                  <a:srgbClr val="8F8F8F"/>
                </a:solidFill>
                <a:latin typeface="Funnel Sans" pitchFamily="34" charset="0"/>
                <a:ea typeface="Funnel Sans" pitchFamily="34" charset="-122"/>
                <a:cs typeface="Funnel Sans" pitchFamily="34" charset="-120"/>
              </a:rPr>
              <a:t>Female</a:t>
            </a:r>
            <a:endParaRPr lang="en-US" sz="950" dirty="0"/>
          </a:p>
        </p:txBody>
      </p:sp>
      <p:sp>
        <p:nvSpPr>
          <p:cNvPr id="12" name="Text 10"/>
          <p:cNvSpPr/>
          <p:nvPr/>
        </p:nvSpPr>
        <p:spPr>
          <a:xfrm>
            <a:off x="7442359" y="3021330"/>
            <a:ext cx="3259931" cy="148114"/>
          </a:xfrm>
          <a:prstGeom prst="rect">
            <a:avLst/>
          </a:prstGeom>
          <a:noFill/>
          <a:ln/>
        </p:spPr>
        <p:txBody>
          <a:bodyPr wrap="none" lIns="0" tIns="0" rIns="0" bIns="0" rtlCol="0" anchor="t"/>
          <a:lstStyle/>
          <a:p>
            <a:pPr algn="l" indent="0" marL="0">
              <a:lnSpc>
                <a:spcPts val="1150"/>
              </a:lnSpc>
              <a:buNone/>
            </a:pPr>
            <a:r>
              <a:rPr lang="en-US" sz="950" dirty="0">
                <a:solidFill>
                  <a:srgbClr val="8F8F8F"/>
                </a:solidFill>
                <a:latin typeface="Funnel Sans" pitchFamily="34" charset="0"/>
                <a:ea typeface="Funnel Sans" pitchFamily="34" charset="-122"/>
                <a:cs typeface="Funnel Sans" pitchFamily="34" charset="-120"/>
              </a:rPr>
              <a:t>75191</a:t>
            </a:r>
            <a:endParaRPr lang="en-US" sz="950" dirty="0"/>
          </a:p>
        </p:txBody>
      </p:sp>
      <p:sp>
        <p:nvSpPr>
          <p:cNvPr id="13" name="Shape 11"/>
          <p:cNvSpPr/>
          <p:nvPr/>
        </p:nvSpPr>
        <p:spPr>
          <a:xfrm>
            <a:off x="3804642" y="3214092"/>
            <a:ext cx="7020997" cy="237411"/>
          </a:xfrm>
          <a:prstGeom prst="rect">
            <a:avLst/>
          </a:prstGeom>
          <a:solidFill>
            <a:srgbClr val="FFFFFF">
              <a:alpha val="4000"/>
            </a:srgbClr>
          </a:solidFill>
          <a:ln/>
        </p:spPr>
      </p:sp>
      <p:sp>
        <p:nvSpPr>
          <p:cNvPr id="14" name="Text 12"/>
          <p:cNvSpPr/>
          <p:nvPr/>
        </p:nvSpPr>
        <p:spPr>
          <a:xfrm>
            <a:off x="3928110" y="3258741"/>
            <a:ext cx="3259931" cy="148114"/>
          </a:xfrm>
          <a:prstGeom prst="rect">
            <a:avLst/>
          </a:prstGeom>
          <a:noFill/>
          <a:ln/>
        </p:spPr>
        <p:txBody>
          <a:bodyPr wrap="none" lIns="0" tIns="0" rIns="0" bIns="0" rtlCol="0" anchor="t"/>
          <a:lstStyle/>
          <a:p>
            <a:pPr algn="l" indent="0" marL="0">
              <a:lnSpc>
                <a:spcPts val="1150"/>
              </a:lnSpc>
              <a:buNone/>
            </a:pPr>
            <a:r>
              <a:rPr lang="en-US" sz="950" dirty="0">
                <a:solidFill>
                  <a:srgbClr val="8F8F8F"/>
                </a:solidFill>
                <a:latin typeface="Funnel Sans" pitchFamily="34" charset="0"/>
                <a:ea typeface="Funnel Sans" pitchFamily="34" charset="-122"/>
                <a:cs typeface="Funnel Sans" pitchFamily="34" charset="-120"/>
              </a:rPr>
              <a:t>Male</a:t>
            </a:r>
            <a:endParaRPr lang="en-US" sz="950" dirty="0"/>
          </a:p>
        </p:txBody>
      </p:sp>
      <p:sp>
        <p:nvSpPr>
          <p:cNvPr id="15" name="Text 13"/>
          <p:cNvSpPr/>
          <p:nvPr/>
        </p:nvSpPr>
        <p:spPr>
          <a:xfrm>
            <a:off x="7442359" y="3258741"/>
            <a:ext cx="3259931" cy="148114"/>
          </a:xfrm>
          <a:prstGeom prst="rect">
            <a:avLst/>
          </a:prstGeom>
          <a:noFill/>
          <a:ln/>
        </p:spPr>
        <p:txBody>
          <a:bodyPr wrap="none" lIns="0" tIns="0" rIns="0" bIns="0" rtlCol="0" anchor="t"/>
          <a:lstStyle/>
          <a:p>
            <a:pPr algn="l" indent="0" marL="0">
              <a:lnSpc>
                <a:spcPts val="1150"/>
              </a:lnSpc>
              <a:buNone/>
            </a:pPr>
            <a:r>
              <a:rPr lang="en-US" sz="950" dirty="0">
                <a:solidFill>
                  <a:srgbClr val="8F8F8F"/>
                </a:solidFill>
                <a:latin typeface="Funnel Sans" pitchFamily="34" charset="0"/>
                <a:ea typeface="Funnel Sans" pitchFamily="34" charset="-122"/>
                <a:cs typeface="Funnel Sans" pitchFamily="34" charset="-120"/>
              </a:rPr>
              <a:t>157890</a:t>
            </a:r>
            <a:endParaRPr lang="en-US" sz="950" dirty="0"/>
          </a:p>
        </p:txBody>
      </p:sp>
      <p:sp>
        <p:nvSpPr>
          <p:cNvPr id="16" name="Text 14"/>
          <p:cNvSpPr/>
          <p:nvPr/>
        </p:nvSpPr>
        <p:spPr>
          <a:xfrm>
            <a:off x="3797022" y="3551634"/>
            <a:ext cx="2444115" cy="192881"/>
          </a:xfrm>
          <a:prstGeom prst="rect">
            <a:avLst/>
          </a:prstGeom>
          <a:noFill/>
          <a:ln/>
        </p:spPr>
        <p:txBody>
          <a:bodyPr wrap="none" lIns="0" tIns="0" rIns="0" bIns="0" rtlCol="0" anchor="t"/>
          <a:lstStyle/>
          <a:p>
            <a:pPr algn="l" indent="0" marL="0">
              <a:lnSpc>
                <a:spcPts val="1500"/>
              </a:lnSpc>
              <a:buNone/>
            </a:pPr>
            <a:r>
              <a:rPr lang="en-US" sz="1200" dirty="0">
                <a:solidFill>
                  <a:srgbClr val="DDDDDD"/>
                </a:solidFill>
                <a:latin typeface="Mona Sans Semi Bold" pitchFamily="34" charset="0"/>
                <a:ea typeface="Mona Sans Semi Bold" pitchFamily="34" charset="-122"/>
                <a:cs typeface="Mona Sans Semi Bold" pitchFamily="34" charset="-120"/>
              </a:rPr>
              <a:t>2. High-Spending Discount Users</a:t>
            </a:r>
            <a:endParaRPr lang="en-US" sz="1200" dirty="0"/>
          </a:p>
        </p:txBody>
      </p:sp>
      <p:sp>
        <p:nvSpPr>
          <p:cNvPr id="17" name="Text 15"/>
          <p:cNvSpPr/>
          <p:nvPr/>
        </p:nvSpPr>
        <p:spPr>
          <a:xfrm>
            <a:off x="3797022" y="3837027"/>
            <a:ext cx="7036237" cy="148114"/>
          </a:xfrm>
          <a:prstGeom prst="rect">
            <a:avLst/>
          </a:prstGeom>
          <a:noFill/>
          <a:ln/>
        </p:spPr>
        <p:txBody>
          <a:bodyPr wrap="none" lIns="0" tIns="0" rIns="0" bIns="0" rtlCol="0" anchor="t"/>
          <a:lstStyle/>
          <a:p>
            <a:pPr algn="l" indent="0" marL="0">
              <a:lnSpc>
                <a:spcPts val="1150"/>
              </a:lnSpc>
              <a:buNone/>
            </a:pPr>
            <a:r>
              <a:rPr lang="en-US" sz="950" dirty="0">
                <a:solidFill>
                  <a:srgbClr val="8F8F8F"/>
                </a:solidFill>
                <a:latin typeface="Funnel Sans" pitchFamily="34" charset="0"/>
                <a:ea typeface="Funnel Sans" pitchFamily="34" charset="-122"/>
                <a:cs typeface="Funnel Sans" pitchFamily="34" charset="-120"/>
              </a:rPr>
              <a:t>Identified customers who used discounts but still spent above the average purchase amount.</a:t>
            </a:r>
            <a:endParaRPr lang="en-US" sz="950" dirty="0"/>
          </a:p>
        </p:txBody>
      </p:sp>
      <p:sp>
        <p:nvSpPr>
          <p:cNvPr id="18" name="Shape 16"/>
          <p:cNvSpPr/>
          <p:nvPr/>
        </p:nvSpPr>
        <p:spPr>
          <a:xfrm>
            <a:off x="3797022" y="4054554"/>
            <a:ext cx="7036237" cy="2864168"/>
          </a:xfrm>
          <a:prstGeom prst="roundRect">
            <a:avLst>
              <a:gd name="adj" fmla="val 1810"/>
            </a:avLst>
          </a:prstGeom>
          <a:noFill/>
          <a:ln w="7620">
            <a:solidFill>
              <a:srgbClr val="FFFFFF">
                <a:alpha val="24000"/>
              </a:srgbClr>
            </a:solidFill>
            <a:prstDash val="solid"/>
          </a:ln>
        </p:spPr>
      </p:sp>
      <p:sp>
        <p:nvSpPr>
          <p:cNvPr id="19" name="Shape 17"/>
          <p:cNvSpPr/>
          <p:nvPr/>
        </p:nvSpPr>
        <p:spPr>
          <a:xfrm>
            <a:off x="3804642" y="4062174"/>
            <a:ext cx="7020997" cy="237411"/>
          </a:xfrm>
          <a:prstGeom prst="rect">
            <a:avLst/>
          </a:prstGeom>
          <a:solidFill>
            <a:srgbClr val="FFFFFF">
              <a:alpha val="4000"/>
            </a:srgbClr>
          </a:solidFill>
          <a:ln/>
        </p:spPr>
      </p:sp>
      <p:sp>
        <p:nvSpPr>
          <p:cNvPr id="20" name="Text 18"/>
          <p:cNvSpPr/>
          <p:nvPr/>
        </p:nvSpPr>
        <p:spPr>
          <a:xfrm>
            <a:off x="3928110" y="4106823"/>
            <a:ext cx="3259931" cy="148114"/>
          </a:xfrm>
          <a:prstGeom prst="rect">
            <a:avLst/>
          </a:prstGeom>
          <a:noFill/>
          <a:ln/>
        </p:spPr>
        <p:txBody>
          <a:bodyPr wrap="none" lIns="0" tIns="0" rIns="0" bIns="0" rtlCol="0" anchor="t"/>
          <a:lstStyle/>
          <a:p>
            <a:pPr algn="l" indent="0" marL="0">
              <a:lnSpc>
                <a:spcPts val="1150"/>
              </a:lnSpc>
              <a:buNone/>
            </a:pPr>
            <a:r>
              <a:rPr lang="en-US" sz="950" dirty="0">
                <a:solidFill>
                  <a:srgbClr val="8F8F8F"/>
                </a:solidFill>
                <a:latin typeface="Funnel Sans" pitchFamily="34" charset="0"/>
                <a:ea typeface="Funnel Sans" pitchFamily="34" charset="-122"/>
                <a:cs typeface="Funnel Sans" pitchFamily="34" charset="-120"/>
              </a:rPr>
              <a:t>customer_id</a:t>
            </a:r>
            <a:endParaRPr lang="en-US" sz="950" dirty="0"/>
          </a:p>
        </p:txBody>
      </p:sp>
      <p:sp>
        <p:nvSpPr>
          <p:cNvPr id="21" name="Text 19"/>
          <p:cNvSpPr/>
          <p:nvPr/>
        </p:nvSpPr>
        <p:spPr>
          <a:xfrm>
            <a:off x="7442359" y="4106823"/>
            <a:ext cx="3259931" cy="148114"/>
          </a:xfrm>
          <a:prstGeom prst="rect">
            <a:avLst/>
          </a:prstGeom>
          <a:noFill/>
          <a:ln/>
        </p:spPr>
        <p:txBody>
          <a:bodyPr wrap="none" lIns="0" tIns="0" rIns="0" bIns="0" rtlCol="0" anchor="t"/>
          <a:lstStyle/>
          <a:p>
            <a:pPr algn="l" indent="0" marL="0">
              <a:lnSpc>
                <a:spcPts val="1150"/>
              </a:lnSpc>
              <a:buNone/>
            </a:pPr>
            <a:r>
              <a:rPr lang="en-US" sz="950" dirty="0">
                <a:solidFill>
                  <a:srgbClr val="8F8F8F"/>
                </a:solidFill>
                <a:latin typeface="Funnel Sans" pitchFamily="34" charset="0"/>
                <a:ea typeface="Funnel Sans" pitchFamily="34" charset="-122"/>
                <a:cs typeface="Funnel Sans" pitchFamily="34" charset="-120"/>
              </a:rPr>
              <a:t>purchase_amount</a:t>
            </a:r>
            <a:endParaRPr lang="en-US" sz="950" dirty="0"/>
          </a:p>
        </p:txBody>
      </p:sp>
      <p:sp>
        <p:nvSpPr>
          <p:cNvPr id="22" name="Shape 20"/>
          <p:cNvSpPr/>
          <p:nvPr/>
        </p:nvSpPr>
        <p:spPr>
          <a:xfrm>
            <a:off x="3804642" y="4299585"/>
            <a:ext cx="7020997" cy="237411"/>
          </a:xfrm>
          <a:prstGeom prst="rect">
            <a:avLst/>
          </a:prstGeom>
          <a:solidFill>
            <a:srgbClr val="000000">
              <a:alpha val="4000"/>
            </a:srgbClr>
          </a:solidFill>
          <a:ln/>
        </p:spPr>
      </p:sp>
      <p:sp>
        <p:nvSpPr>
          <p:cNvPr id="23" name="Text 21"/>
          <p:cNvSpPr/>
          <p:nvPr/>
        </p:nvSpPr>
        <p:spPr>
          <a:xfrm>
            <a:off x="3928110" y="4344233"/>
            <a:ext cx="3259931" cy="148114"/>
          </a:xfrm>
          <a:prstGeom prst="rect">
            <a:avLst/>
          </a:prstGeom>
          <a:noFill/>
          <a:ln/>
        </p:spPr>
        <p:txBody>
          <a:bodyPr wrap="none" lIns="0" tIns="0" rIns="0" bIns="0" rtlCol="0" anchor="t"/>
          <a:lstStyle/>
          <a:p>
            <a:pPr algn="l" indent="0" marL="0">
              <a:lnSpc>
                <a:spcPts val="1150"/>
              </a:lnSpc>
              <a:buNone/>
            </a:pPr>
            <a:r>
              <a:rPr lang="en-US" sz="950" dirty="0">
                <a:solidFill>
                  <a:srgbClr val="8F8F8F"/>
                </a:solidFill>
                <a:latin typeface="Funnel Sans" pitchFamily="34" charset="0"/>
                <a:ea typeface="Funnel Sans" pitchFamily="34" charset="-122"/>
                <a:cs typeface="Funnel Sans" pitchFamily="34" charset="-120"/>
              </a:rPr>
              <a:t>2</a:t>
            </a:r>
            <a:endParaRPr lang="en-US" sz="950" dirty="0"/>
          </a:p>
        </p:txBody>
      </p:sp>
      <p:sp>
        <p:nvSpPr>
          <p:cNvPr id="24" name="Text 22"/>
          <p:cNvSpPr/>
          <p:nvPr/>
        </p:nvSpPr>
        <p:spPr>
          <a:xfrm>
            <a:off x="7442359" y="4344233"/>
            <a:ext cx="3259931" cy="148114"/>
          </a:xfrm>
          <a:prstGeom prst="rect">
            <a:avLst/>
          </a:prstGeom>
          <a:noFill/>
          <a:ln/>
        </p:spPr>
        <p:txBody>
          <a:bodyPr wrap="none" lIns="0" tIns="0" rIns="0" bIns="0" rtlCol="0" anchor="t"/>
          <a:lstStyle/>
          <a:p>
            <a:pPr algn="l" indent="0" marL="0">
              <a:lnSpc>
                <a:spcPts val="1150"/>
              </a:lnSpc>
              <a:buNone/>
            </a:pPr>
            <a:r>
              <a:rPr lang="en-US" sz="950" dirty="0">
                <a:solidFill>
                  <a:srgbClr val="8F8F8F"/>
                </a:solidFill>
                <a:latin typeface="Funnel Sans" pitchFamily="34" charset="0"/>
                <a:ea typeface="Funnel Sans" pitchFamily="34" charset="-122"/>
                <a:cs typeface="Funnel Sans" pitchFamily="34" charset="-120"/>
              </a:rPr>
              <a:t>64</a:t>
            </a:r>
            <a:endParaRPr lang="en-US" sz="950" dirty="0"/>
          </a:p>
        </p:txBody>
      </p:sp>
      <p:sp>
        <p:nvSpPr>
          <p:cNvPr id="25" name="Shape 23"/>
          <p:cNvSpPr/>
          <p:nvPr/>
        </p:nvSpPr>
        <p:spPr>
          <a:xfrm>
            <a:off x="3804642" y="4536996"/>
            <a:ext cx="7020997" cy="237411"/>
          </a:xfrm>
          <a:prstGeom prst="rect">
            <a:avLst/>
          </a:prstGeom>
          <a:solidFill>
            <a:srgbClr val="FFFFFF">
              <a:alpha val="4000"/>
            </a:srgbClr>
          </a:solidFill>
          <a:ln/>
        </p:spPr>
      </p:sp>
      <p:sp>
        <p:nvSpPr>
          <p:cNvPr id="26" name="Text 24"/>
          <p:cNvSpPr/>
          <p:nvPr/>
        </p:nvSpPr>
        <p:spPr>
          <a:xfrm>
            <a:off x="3928110" y="4581644"/>
            <a:ext cx="3259931" cy="148114"/>
          </a:xfrm>
          <a:prstGeom prst="rect">
            <a:avLst/>
          </a:prstGeom>
          <a:noFill/>
          <a:ln/>
        </p:spPr>
        <p:txBody>
          <a:bodyPr wrap="none" lIns="0" tIns="0" rIns="0" bIns="0" rtlCol="0" anchor="t"/>
          <a:lstStyle/>
          <a:p>
            <a:pPr algn="l" indent="0" marL="0">
              <a:lnSpc>
                <a:spcPts val="1150"/>
              </a:lnSpc>
              <a:buNone/>
            </a:pPr>
            <a:r>
              <a:rPr lang="en-US" sz="950" dirty="0">
                <a:solidFill>
                  <a:srgbClr val="8F8F8F"/>
                </a:solidFill>
                <a:latin typeface="Funnel Sans" pitchFamily="34" charset="0"/>
                <a:ea typeface="Funnel Sans" pitchFamily="34" charset="-122"/>
                <a:cs typeface="Funnel Sans" pitchFamily="34" charset="-120"/>
              </a:rPr>
              <a:t>3</a:t>
            </a:r>
            <a:endParaRPr lang="en-US" sz="950" dirty="0"/>
          </a:p>
        </p:txBody>
      </p:sp>
      <p:sp>
        <p:nvSpPr>
          <p:cNvPr id="27" name="Text 25"/>
          <p:cNvSpPr/>
          <p:nvPr/>
        </p:nvSpPr>
        <p:spPr>
          <a:xfrm>
            <a:off x="7442359" y="4581644"/>
            <a:ext cx="3259931" cy="148114"/>
          </a:xfrm>
          <a:prstGeom prst="rect">
            <a:avLst/>
          </a:prstGeom>
          <a:noFill/>
          <a:ln/>
        </p:spPr>
        <p:txBody>
          <a:bodyPr wrap="none" lIns="0" tIns="0" rIns="0" bIns="0" rtlCol="0" anchor="t"/>
          <a:lstStyle/>
          <a:p>
            <a:pPr algn="l" indent="0" marL="0">
              <a:lnSpc>
                <a:spcPts val="1150"/>
              </a:lnSpc>
              <a:buNone/>
            </a:pPr>
            <a:r>
              <a:rPr lang="en-US" sz="950" dirty="0">
                <a:solidFill>
                  <a:srgbClr val="8F8F8F"/>
                </a:solidFill>
                <a:latin typeface="Funnel Sans" pitchFamily="34" charset="0"/>
                <a:ea typeface="Funnel Sans" pitchFamily="34" charset="-122"/>
                <a:cs typeface="Funnel Sans" pitchFamily="34" charset="-120"/>
              </a:rPr>
              <a:t>73</a:t>
            </a:r>
            <a:endParaRPr lang="en-US" sz="950" dirty="0"/>
          </a:p>
        </p:txBody>
      </p:sp>
      <p:sp>
        <p:nvSpPr>
          <p:cNvPr id="28" name="Shape 26"/>
          <p:cNvSpPr/>
          <p:nvPr/>
        </p:nvSpPr>
        <p:spPr>
          <a:xfrm>
            <a:off x="3804642" y="4774406"/>
            <a:ext cx="7020997" cy="237411"/>
          </a:xfrm>
          <a:prstGeom prst="rect">
            <a:avLst/>
          </a:prstGeom>
          <a:solidFill>
            <a:srgbClr val="000000">
              <a:alpha val="4000"/>
            </a:srgbClr>
          </a:solidFill>
          <a:ln/>
        </p:spPr>
      </p:sp>
      <p:sp>
        <p:nvSpPr>
          <p:cNvPr id="29" name="Text 27"/>
          <p:cNvSpPr/>
          <p:nvPr/>
        </p:nvSpPr>
        <p:spPr>
          <a:xfrm>
            <a:off x="3928110" y="4819055"/>
            <a:ext cx="3259931" cy="148114"/>
          </a:xfrm>
          <a:prstGeom prst="rect">
            <a:avLst/>
          </a:prstGeom>
          <a:noFill/>
          <a:ln/>
        </p:spPr>
        <p:txBody>
          <a:bodyPr wrap="none" lIns="0" tIns="0" rIns="0" bIns="0" rtlCol="0" anchor="t"/>
          <a:lstStyle/>
          <a:p>
            <a:pPr algn="l" indent="0" marL="0">
              <a:lnSpc>
                <a:spcPts val="1150"/>
              </a:lnSpc>
              <a:buNone/>
            </a:pPr>
            <a:r>
              <a:rPr lang="en-US" sz="950" dirty="0">
                <a:solidFill>
                  <a:srgbClr val="8F8F8F"/>
                </a:solidFill>
                <a:latin typeface="Funnel Sans" pitchFamily="34" charset="0"/>
                <a:ea typeface="Funnel Sans" pitchFamily="34" charset="-122"/>
                <a:cs typeface="Funnel Sans" pitchFamily="34" charset="-120"/>
              </a:rPr>
              <a:t>4</a:t>
            </a:r>
            <a:endParaRPr lang="en-US" sz="950" dirty="0"/>
          </a:p>
        </p:txBody>
      </p:sp>
      <p:sp>
        <p:nvSpPr>
          <p:cNvPr id="30" name="Text 28"/>
          <p:cNvSpPr/>
          <p:nvPr/>
        </p:nvSpPr>
        <p:spPr>
          <a:xfrm>
            <a:off x="7442359" y="4819055"/>
            <a:ext cx="3259931" cy="148114"/>
          </a:xfrm>
          <a:prstGeom prst="rect">
            <a:avLst/>
          </a:prstGeom>
          <a:noFill/>
          <a:ln/>
        </p:spPr>
        <p:txBody>
          <a:bodyPr wrap="none" lIns="0" tIns="0" rIns="0" bIns="0" rtlCol="0" anchor="t"/>
          <a:lstStyle/>
          <a:p>
            <a:pPr algn="l" indent="0" marL="0">
              <a:lnSpc>
                <a:spcPts val="1150"/>
              </a:lnSpc>
              <a:buNone/>
            </a:pPr>
            <a:r>
              <a:rPr lang="en-US" sz="950" dirty="0">
                <a:solidFill>
                  <a:srgbClr val="8F8F8F"/>
                </a:solidFill>
                <a:latin typeface="Funnel Sans" pitchFamily="34" charset="0"/>
                <a:ea typeface="Funnel Sans" pitchFamily="34" charset="-122"/>
                <a:cs typeface="Funnel Sans" pitchFamily="34" charset="-120"/>
              </a:rPr>
              <a:t>90</a:t>
            </a:r>
            <a:endParaRPr lang="en-US" sz="950" dirty="0"/>
          </a:p>
        </p:txBody>
      </p:sp>
      <p:sp>
        <p:nvSpPr>
          <p:cNvPr id="31" name="Shape 29"/>
          <p:cNvSpPr/>
          <p:nvPr/>
        </p:nvSpPr>
        <p:spPr>
          <a:xfrm>
            <a:off x="3804642" y="5011817"/>
            <a:ext cx="7020997" cy="237411"/>
          </a:xfrm>
          <a:prstGeom prst="rect">
            <a:avLst/>
          </a:prstGeom>
          <a:solidFill>
            <a:srgbClr val="FFFFFF">
              <a:alpha val="4000"/>
            </a:srgbClr>
          </a:solidFill>
          <a:ln/>
        </p:spPr>
      </p:sp>
      <p:sp>
        <p:nvSpPr>
          <p:cNvPr id="32" name="Text 30"/>
          <p:cNvSpPr/>
          <p:nvPr/>
        </p:nvSpPr>
        <p:spPr>
          <a:xfrm>
            <a:off x="3928110" y="5056465"/>
            <a:ext cx="3259931" cy="148114"/>
          </a:xfrm>
          <a:prstGeom prst="rect">
            <a:avLst/>
          </a:prstGeom>
          <a:noFill/>
          <a:ln/>
        </p:spPr>
        <p:txBody>
          <a:bodyPr wrap="none" lIns="0" tIns="0" rIns="0" bIns="0" rtlCol="0" anchor="t"/>
          <a:lstStyle/>
          <a:p>
            <a:pPr algn="l" indent="0" marL="0">
              <a:lnSpc>
                <a:spcPts val="1150"/>
              </a:lnSpc>
              <a:buNone/>
            </a:pPr>
            <a:r>
              <a:rPr lang="en-US" sz="950" dirty="0">
                <a:solidFill>
                  <a:srgbClr val="8F8F8F"/>
                </a:solidFill>
                <a:latin typeface="Funnel Sans" pitchFamily="34" charset="0"/>
                <a:ea typeface="Funnel Sans" pitchFamily="34" charset="-122"/>
                <a:cs typeface="Funnel Sans" pitchFamily="34" charset="-120"/>
              </a:rPr>
              <a:t>7</a:t>
            </a:r>
            <a:endParaRPr lang="en-US" sz="950" dirty="0"/>
          </a:p>
        </p:txBody>
      </p:sp>
      <p:sp>
        <p:nvSpPr>
          <p:cNvPr id="33" name="Text 31"/>
          <p:cNvSpPr/>
          <p:nvPr/>
        </p:nvSpPr>
        <p:spPr>
          <a:xfrm>
            <a:off x="7442359" y="5056465"/>
            <a:ext cx="3259931" cy="148114"/>
          </a:xfrm>
          <a:prstGeom prst="rect">
            <a:avLst/>
          </a:prstGeom>
          <a:noFill/>
          <a:ln/>
        </p:spPr>
        <p:txBody>
          <a:bodyPr wrap="none" lIns="0" tIns="0" rIns="0" bIns="0" rtlCol="0" anchor="t"/>
          <a:lstStyle/>
          <a:p>
            <a:pPr algn="l" indent="0" marL="0">
              <a:lnSpc>
                <a:spcPts val="1150"/>
              </a:lnSpc>
              <a:buNone/>
            </a:pPr>
            <a:r>
              <a:rPr lang="en-US" sz="950" dirty="0">
                <a:solidFill>
                  <a:srgbClr val="8F8F8F"/>
                </a:solidFill>
                <a:latin typeface="Funnel Sans" pitchFamily="34" charset="0"/>
                <a:ea typeface="Funnel Sans" pitchFamily="34" charset="-122"/>
                <a:cs typeface="Funnel Sans" pitchFamily="34" charset="-120"/>
              </a:rPr>
              <a:t>85</a:t>
            </a:r>
            <a:endParaRPr lang="en-US" sz="950" dirty="0"/>
          </a:p>
        </p:txBody>
      </p:sp>
      <p:sp>
        <p:nvSpPr>
          <p:cNvPr id="34" name="Shape 32"/>
          <p:cNvSpPr/>
          <p:nvPr/>
        </p:nvSpPr>
        <p:spPr>
          <a:xfrm>
            <a:off x="3804642" y="5249228"/>
            <a:ext cx="7020997" cy="237411"/>
          </a:xfrm>
          <a:prstGeom prst="rect">
            <a:avLst/>
          </a:prstGeom>
          <a:solidFill>
            <a:srgbClr val="000000">
              <a:alpha val="4000"/>
            </a:srgbClr>
          </a:solidFill>
          <a:ln/>
        </p:spPr>
      </p:sp>
      <p:sp>
        <p:nvSpPr>
          <p:cNvPr id="35" name="Text 33"/>
          <p:cNvSpPr/>
          <p:nvPr/>
        </p:nvSpPr>
        <p:spPr>
          <a:xfrm>
            <a:off x="3928110" y="5293876"/>
            <a:ext cx="3259931" cy="148114"/>
          </a:xfrm>
          <a:prstGeom prst="rect">
            <a:avLst/>
          </a:prstGeom>
          <a:noFill/>
          <a:ln/>
        </p:spPr>
        <p:txBody>
          <a:bodyPr wrap="none" lIns="0" tIns="0" rIns="0" bIns="0" rtlCol="0" anchor="t"/>
          <a:lstStyle/>
          <a:p>
            <a:pPr algn="l" indent="0" marL="0">
              <a:lnSpc>
                <a:spcPts val="1150"/>
              </a:lnSpc>
              <a:buNone/>
            </a:pPr>
            <a:r>
              <a:rPr lang="en-US" sz="950" dirty="0">
                <a:solidFill>
                  <a:srgbClr val="8F8F8F"/>
                </a:solidFill>
                <a:latin typeface="Funnel Sans" pitchFamily="34" charset="0"/>
                <a:ea typeface="Funnel Sans" pitchFamily="34" charset="-122"/>
                <a:cs typeface="Funnel Sans" pitchFamily="34" charset="-120"/>
              </a:rPr>
              <a:t>9</a:t>
            </a:r>
            <a:endParaRPr lang="en-US" sz="950" dirty="0"/>
          </a:p>
        </p:txBody>
      </p:sp>
      <p:sp>
        <p:nvSpPr>
          <p:cNvPr id="36" name="Text 34"/>
          <p:cNvSpPr/>
          <p:nvPr/>
        </p:nvSpPr>
        <p:spPr>
          <a:xfrm>
            <a:off x="7442359" y="5293876"/>
            <a:ext cx="3259931" cy="148114"/>
          </a:xfrm>
          <a:prstGeom prst="rect">
            <a:avLst/>
          </a:prstGeom>
          <a:noFill/>
          <a:ln/>
        </p:spPr>
        <p:txBody>
          <a:bodyPr wrap="none" lIns="0" tIns="0" rIns="0" bIns="0" rtlCol="0" anchor="t"/>
          <a:lstStyle/>
          <a:p>
            <a:pPr algn="l" indent="0" marL="0">
              <a:lnSpc>
                <a:spcPts val="1150"/>
              </a:lnSpc>
              <a:buNone/>
            </a:pPr>
            <a:r>
              <a:rPr lang="en-US" sz="950" dirty="0">
                <a:solidFill>
                  <a:srgbClr val="8F8F8F"/>
                </a:solidFill>
                <a:latin typeface="Funnel Sans" pitchFamily="34" charset="0"/>
                <a:ea typeface="Funnel Sans" pitchFamily="34" charset="-122"/>
                <a:cs typeface="Funnel Sans" pitchFamily="34" charset="-120"/>
              </a:rPr>
              <a:t>97</a:t>
            </a:r>
            <a:endParaRPr lang="en-US" sz="950" dirty="0"/>
          </a:p>
        </p:txBody>
      </p:sp>
      <p:sp>
        <p:nvSpPr>
          <p:cNvPr id="37" name="Shape 35"/>
          <p:cNvSpPr/>
          <p:nvPr/>
        </p:nvSpPr>
        <p:spPr>
          <a:xfrm>
            <a:off x="3804642" y="5486638"/>
            <a:ext cx="7020997" cy="237411"/>
          </a:xfrm>
          <a:prstGeom prst="rect">
            <a:avLst/>
          </a:prstGeom>
          <a:solidFill>
            <a:srgbClr val="FFFFFF">
              <a:alpha val="4000"/>
            </a:srgbClr>
          </a:solidFill>
          <a:ln/>
        </p:spPr>
      </p:sp>
      <p:sp>
        <p:nvSpPr>
          <p:cNvPr id="38" name="Text 36"/>
          <p:cNvSpPr/>
          <p:nvPr/>
        </p:nvSpPr>
        <p:spPr>
          <a:xfrm>
            <a:off x="3928110" y="5531287"/>
            <a:ext cx="3259931" cy="148114"/>
          </a:xfrm>
          <a:prstGeom prst="rect">
            <a:avLst/>
          </a:prstGeom>
          <a:noFill/>
          <a:ln/>
        </p:spPr>
        <p:txBody>
          <a:bodyPr wrap="none" lIns="0" tIns="0" rIns="0" bIns="0" rtlCol="0" anchor="t"/>
          <a:lstStyle/>
          <a:p>
            <a:pPr algn="l" indent="0" marL="0">
              <a:lnSpc>
                <a:spcPts val="1150"/>
              </a:lnSpc>
              <a:buNone/>
            </a:pPr>
            <a:r>
              <a:rPr lang="en-US" sz="950" dirty="0">
                <a:solidFill>
                  <a:srgbClr val="8F8F8F"/>
                </a:solidFill>
                <a:latin typeface="Funnel Sans" pitchFamily="34" charset="0"/>
                <a:ea typeface="Funnel Sans" pitchFamily="34" charset="-122"/>
                <a:cs typeface="Funnel Sans" pitchFamily="34" charset="-120"/>
              </a:rPr>
              <a:t>12</a:t>
            </a:r>
            <a:endParaRPr lang="en-US" sz="950" dirty="0"/>
          </a:p>
        </p:txBody>
      </p:sp>
      <p:sp>
        <p:nvSpPr>
          <p:cNvPr id="39" name="Text 37"/>
          <p:cNvSpPr/>
          <p:nvPr/>
        </p:nvSpPr>
        <p:spPr>
          <a:xfrm>
            <a:off x="7442359" y="5531287"/>
            <a:ext cx="3259931" cy="148114"/>
          </a:xfrm>
          <a:prstGeom prst="rect">
            <a:avLst/>
          </a:prstGeom>
          <a:noFill/>
          <a:ln/>
        </p:spPr>
        <p:txBody>
          <a:bodyPr wrap="none" lIns="0" tIns="0" rIns="0" bIns="0" rtlCol="0" anchor="t"/>
          <a:lstStyle/>
          <a:p>
            <a:pPr algn="l" indent="0" marL="0">
              <a:lnSpc>
                <a:spcPts val="1150"/>
              </a:lnSpc>
              <a:buNone/>
            </a:pPr>
            <a:r>
              <a:rPr lang="en-US" sz="950" dirty="0">
                <a:solidFill>
                  <a:srgbClr val="8F8F8F"/>
                </a:solidFill>
                <a:latin typeface="Funnel Sans" pitchFamily="34" charset="0"/>
                <a:ea typeface="Funnel Sans" pitchFamily="34" charset="-122"/>
                <a:cs typeface="Funnel Sans" pitchFamily="34" charset="-120"/>
              </a:rPr>
              <a:t>68</a:t>
            </a:r>
            <a:endParaRPr lang="en-US" sz="950" dirty="0"/>
          </a:p>
        </p:txBody>
      </p:sp>
      <p:sp>
        <p:nvSpPr>
          <p:cNvPr id="40" name="Shape 38"/>
          <p:cNvSpPr/>
          <p:nvPr/>
        </p:nvSpPr>
        <p:spPr>
          <a:xfrm>
            <a:off x="3804642" y="5724049"/>
            <a:ext cx="7020997" cy="237411"/>
          </a:xfrm>
          <a:prstGeom prst="rect">
            <a:avLst/>
          </a:prstGeom>
          <a:solidFill>
            <a:srgbClr val="000000">
              <a:alpha val="4000"/>
            </a:srgbClr>
          </a:solidFill>
          <a:ln/>
        </p:spPr>
      </p:sp>
      <p:sp>
        <p:nvSpPr>
          <p:cNvPr id="41" name="Text 39"/>
          <p:cNvSpPr/>
          <p:nvPr/>
        </p:nvSpPr>
        <p:spPr>
          <a:xfrm>
            <a:off x="3928110" y="5768697"/>
            <a:ext cx="3259931" cy="148114"/>
          </a:xfrm>
          <a:prstGeom prst="rect">
            <a:avLst/>
          </a:prstGeom>
          <a:noFill/>
          <a:ln/>
        </p:spPr>
        <p:txBody>
          <a:bodyPr wrap="none" lIns="0" tIns="0" rIns="0" bIns="0" rtlCol="0" anchor="t"/>
          <a:lstStyle/>
          <a:p>
            <a:pPr algn="l" indent="0" marL="0">
              <a:lnSpc>
                <a:spcPts val="1150"/>
              </a:lnSpc>
              <a:buNone/>
            </a:pPr>
            <a:r>
              <a:rPr lang="en-US" sz="950" dirty="0">
                <a:solidFill>
                  <a:srgbClr val="8F8F8F"/>
                </a:solidFill>
                <a:latin typeface="Funnel Sans" pitchFamily="34" charset="0"/>
                <a:ea typeface="Funnel Sans" pitchFamily="34" charset="-122"/>
                <a:cs typeface="Funnel Sans" pitchFamily="34" charset="-120"/>
              </a:rPr>
              <a:t>13</a:t>
            </a:r>
            <a:endParaRPr lang="en-US" sz="950" dirty="0"/>
          </a:p>
        </p:txBody>
      </p:sp>
      <p:sp>
        <p:nvSpPr>
          <p:cNvPr id="42" name="Text 40"/>
          <p:cNvSpPr/>
          <p:nvPr/>
        </p:nvSpPr>
        <p:spPr>
          <a:xfrm>
            <a:off x="7442359" y="5768697"/>
            <a:ext cx="3259931" cy="148114"/>
          </a:xfrm>
          <a:prstGeom prst="rect">
            <a:avLst/>
          </a:prstGeom>
          <a:noFill/>
          <a:ln/>
        </p:spPr>
        <p:txBody>
          <a:bodyPr wrap="none" lIns="0" tIns="0" rIns="0" bIns="0" rtlCol="0" anchor="t"/>
          <a:lstStyle/>
          <a:p>
            <a:pPr algn="l" indent="0" marL="0">
              <a:lnSpc>
                <a:spcPts val="1150"/>
              </a:lnSpc>
              <a:buNone/>
            </a:pPr>
            <a:r>
              <a:rPr lang="en-US" sz="950" dirty="0">
                <a:solidFill>
                  <a:srgbClr val="8F8F8F"/>
                </a:solidFill>
                <a:latin typeface="Funnel Sans" pitchFamily="34" charset="0"/>
                <a:ea typeface="Funnel Sans" pitchFamily="34" charset="-122"/>
                <a:cs typeface="Funnel Sans" pitchFamily="34" charset="-120"/>
              </a:rPr>
              <a:t>72</a:t>
            </a:r>
            <a:endParaRPr lang="en-US" sz="950" dirty="0"/>
          </a:p>
        </p:txBody>
      </p:sp>
      <p:sp>
        <p:nvSpPr>
          <p:cNvPr id="43" name="Shape 41"/>
          <p:cNvSpPr/>
          <p:nvPr/>
        </p:nvSpPr>
        <p:spPr>
          <a:xfrm>
            <a:off x="3804642" y="5961459"/>
            <a:ext cx="7020997" cy="237411"/>
          </a:xfrm>
          <a:prstGeom prst="rect">
            <a:avLst/>
          </a:prstGeom>
          <a:solidFill>
            <a:srgbClr val="FFFFFF">
              <a:alpha val="4000"/>
            </a:srgbClr>
          </a:solidFill>
          <a:ln/>
        </p:spPr>
      </p:sp>
      <p:sp>
        <p:nvSpPr>
          <p:cNvPr id="44" name="Text 42"/>
          <p:cNvSpPr/>
          <p:nvPr/>
        </p:nvSpPr>
        <p:spPr>
          <a:xfrm>
            <a:off x="3928110" y="6006108"/>
            <a:ext cx="3259931" cy="148114"/>
          </a:xfrm>
          <a:prstGeom prst="rect">
            <a:avLst/>
          </a:prstGeom>
          <a:noFill/>
          <a:ln/>
        </p:spPr>
        <p:txBody>
          <a:bodyPr wrap="none" lIns="0" tIns="0" rIns="0" bIns="0" rtlCol="0" anchor="t"/>
          <a:lstStyle/>
          <a:p>
            <a:pPr algn="l" indent="0" marL="0">
              <a:lnSpc>
                <a:spcPts val="1150"/>
              </a:lnSpc>
              <a:buNone/>
            </a:pPr>
            <a:r>
              <a:rPr lang="en-US" sz="950" dirty="0">
                <a:solidFill>
                  <a:srgbClr val="8F8F8F"/>
                </a:solidFill>
                <a:latin typeface="Funnel Sans" pitchFamily="34" charset="0"/>
                <a:ea typeface="Funnel Sans" pitchFamily="34" charset="-122"/>
                <a:cs typeface="Funnel Sans" pitchFamily="34" charset="-120"/>
              </a:rPr>
              <a:t>16</a:t>
            </a:r>
            <a:endParaRPr lang="en-US" sz="950" dirty="0"/>
          </a:p>
        </p:txBody>
      </p:sp>
      <p:sp>
        <p:nvSpPr>
          <p:cNvPr id="45" name="Text 43"/>
          <p:cNvSpPr/>
          <p:nvPr/>
        </p:nvSpPr>
        <p:spPr>
          <a:xfrm>
            <a:off x="7442359" y="6006108"/>
            <a:ext cx="3259931" cy="148114"/>
          </a:xfrm>
          <a:prstGeom prst="rect">
            <a:avLst/>
          </a:prstGeom>
          <a:noFill/>
          <a:ln/>
        </p:spPr>
        <p:txBody>
          <a:bodyPr wrap="none" lIns="0" tIns="0" rIns="0" bIns="0" rtlCol="0" anchor="t"/>
          <a:lstStyle/>
          <a:p>
            <a:pPr algn="l" indent="0" marL="0">
              <a:lnSpc>
                <a:spcPts val="1150"/>
              </a:lnSpc>
              <a:buNone/>
            </a:pPr>
            <a:r>
              <a:rPr lang="en-US" sz="950" dirty="0">
                <a:solidFill>
                  <a:srgbClr val="8F8F8F"/>
                </a:solidFill>
                <a:latin typeface="Funnel Sans" pitchFamily="34" charset="0"/>
                <a:ea typeface="Funnel Sans" pitchFamily="34" charset="-122"/>
                <a:cs typeface="Funnel Sans" pitchFamily="34" charset="-120"/>
              </a:rPr>
              <a:t>81</a:t>
            </a:r>
            <a:endParaRPr lang="en-US" sz="950" dirty="0"/>
          </a:p>
        </p:txBody>
      </p:sp>
      <p:sp>
        <p:nvSpPr>
          <p:cNvPr id="46" name="Shape 44"/>
          <p:cNvSpPr/>
          <p:nvPr/>
        </p:nvSpPr>
        <p:spPr>
          <a:xfrm>
            <a:off x="3804642" y="6198870"/>
            <a:ext cx="7020997" cy="237411"/>
          </a:xfrm>
          <a:prstGeom prst="rect">
            <a:avLst/>
          </a:prstGeom>
          <a:solidFill>
            <a:srgbClr val="000000">
              <a:alpha val="4000"/>
            </a:srgbClr>
          </a:solidFill>
          <a:ln/>
        </p:spPr>
      </p:sp>
      <p:sp>
        <p:nvSpPr>
          <p:cNvPr id="47" name="Text 45"/>
          <p:cNvSpPr/>
          <p:nvPr/>
        </p:nvSpPr>
        <p:spPr>
          <a:xfrm>
            <a:off x="3928110" y="6243518"/>
            <a:ext cx="3259931" cy="148114"/>
          </a:xfrm>
          <a:prstGeom prst="rect">
            <a:avLst/>
          </a:prstGeom>
          <a:noFill/>
          <a:ln/>
        </p:spPr>
        <p:txBody>
          <a:bodyPr wrap="none" lIns="0" tIns="0" rIns="0" bIns="0" rtlCol="0" anchor="t"/>
          <a:lstStyle/>
          <a:p>
            <a:pPr algn="l" indent="0" marL="0">
              <a:lnSpc>
                <a:spcPts val="1150"/>
              </a:lnSpc>
              <a:buNone/>
            </a:pPr>
            <a:r>
              <a:rPr lang="en-US" sz="950" dirty="0">
                <a:solidFill>
                  <a:srgbClr val="8F8F8F"/>
                </a:solidFill>
                <a:latin typeface="Funnel Sans" pitchFamily="34" charset="0"/>
                <a:ea typeface="Funnel Sans" pitchFamily="34" charset="-122"/>
                <a:cs typeface="Funnel Sans" pitchFamily="34" charset="-120"/>
              </a:rPr>
              <a:t>20</a:t>
            </a:r>
            <a:endParaRPr lang="en-US" sz="950" dirty="0"/>
          </a:p>
        </p:txBody>
      </p:sp>
      <p:sp>
        <p:nvSpPr>
          <p:cNvPr id="48" name="Text 46"/>
          <p:cNvSpPr/>
          <p:nvPr/>
        </p:nvSpPr>
        <p:spPr>
          <a:xfrm>
            <a:off x="7442359" y="6243518"/>
            <a:ext cx="3259931" cy="148114"/>
          </a:xfrm>
          <a:prstGeom prst="rect">
            <a:avLst/>
          </a:prstGeom>
          <a:noFill/>
          <a:ln/>
        </p:spPr>
        <p:txBody>
          <a:bodyPr wrap="none" lIns="0" tIns="0" rIns="0" bIns="0" rtlCol="0" anchor="t"/>
          <a:lstStyle/>
          <a:p>
            <a:pPr algn="l" indent="0" marL="0">
              <a:lnSpc>
                <a:spcPts val="1150"/>
              </a:lnSpc>
              <a:buNone/>
            </a:pPr>
            <a:r>
              <a:rPr lang="en-US" sz="950" dirty="0">
                <a:solidFill>
                  <a:srgbClr val="8F8F8F"/>
                </a:solidFill>
                <a:latin typeface="Funnel Sans" pitchFamily="34" charset="0"/>
                <a:ea typeface="Funnel Sans" pitchFamily="34" charset="-122"/>
                <a:cs typeface="Funnel Sans" pitchFamily="34" charset="-120"/>
              </a:rPr>
              <a:t>90</a:t>
            </a:r>
            <a:endParaRPr lang="en-US" sz="950" dirty="0"/>
          </a:p>
        </p:txBody>
      </p:sp>
      <p:sp>
        <p:nvSpPr>
          <p:cNvPr id="49" name="Shape 47"/>
          <p:cNvSpPr/>
          <p:nvPr/>
        </p:nvSpPr>
        <p:spPr>
          <a:xfrm>
            <a:off x="3804642" y="6436281"/>
            <a:ext cx="7020997" cy="237411"/>
          </a:xfrm>
          <a:prstGeom prst="rect">
            <a:avLst/>
          </a:prstGeom>
          <a:solidFill>
            <a:srgbClr val="FFFFFF">
              <a:alpha val="4000"/>
            </a:srgbClr>
          </a:solidFill>
          <a:ln/>
        </p:spPr>
      </p:sp>
      <p:sp>
        <p:nvSpPr>
          <p:cNvPr id="50" name="Text 48"/>
          <p:cNvSpPr/>
          <p:nvPr/>
        </p:nvSpPr>
        <p:spPr>
          <a:xfrm>
            <a:off x="3928110" y="6480929"/>
            <a:ext cx="3259931" cy="148114"/>
          </a:xfrm>
          <a:prstGeom prst="rect">
            <a:avLst/>
          </a:prstGeom>
          <a:noFill/>
          <a:ln/>
        </p:spPr>
        <p:txBody>
          <a:bodyPr wrap="none" lIns="0" tIns="0" rIns="0" bIns="0" rtlCol="0" anchor="t"/>
          <a:lstStyle/>
          <a:p>
            <a:pPr algn="l" indent="0" marL="0">
              <a:lnSpc>
                <a:spcPts val="1150"/>
              </a:lnSpc>
              <a:buNone/>
            </a:pPr>
            <a:r>
              <a:rPr lang="en-US" sz="950" dirty="0">
                <a:solidFill>
                  <a:srgbClr val="8F8F8F"/>
                </a:solidFill>
                <a:latin typeface="Funnel Sans" pitchFamily="34" charset="0"/>
                <a:ea typeface="Funnel Sans" pitchFamily="34" charset="-122"/>
                <a:cs typeface="Funnel Sans" pitchFamily="34" charset="-120"/>
              </a:rPr>
              <a:t>22</a:t>
            </a:r>
            <a:endParaRPr lang="en-US" sz="950" dirty="0"/>
          </a:p>
        </p:txBody>
      </p:sp>
      <p:sp>
        <p:nvSpPr>
          <p:cNvPr id="51" name="Text 49"/>
          <p:cNvSpPr/>
          <p:nvPr/>
        </p:nvSpPr>
        <p:spPr>
          <a:xfrm>
            <a:off x="7442359" y="6480929"/>
            <a:ext cx="3259931" cy="148114"/>
          </a:xfrm>
          <a:prstGeom prst="rect">
            <a:avLst/>
          </a:prstGeom>
          <a:noFill/>
          <a:ln/>
        </p:spPr>
        <p:txBody>
          <a:bodyPr wrap="none" lIns="0" tIns="0" rIns="0" bIns="0" rtlCol="0" anchor="t"/>
          <a:lstStyle/>
          <a:p>
            <a:pPr algn="l" indent="0" marL="0">
              <a:lnSpc>
                <a:spcPts val="1150"/>
              </a:lnSpc>
              <a:buNone/>
            </a:pPr>
            <a:r>
              <a:rPr lang="en-US" sz="950" dirty="0">
                <a:solidFill>
                  <a:srgbClr val="8F8F8F"/>
                </a:solidFill>
                <a:latin typeface="Funnel Sans" pitchFamily="34" charset="0"/>
                <a:ea typeface="Funnel Sans" pitchFamily="34" charset="-122"/>
                <a:cs typeface="Funnel Sans" pitchFamily="34" charset="-120"/>
              </a:rPr>
              <a:t>62</a:t>
            </a:r>
            <a:endParaRPr lang="en-US" sz="950" dirty="0"/>
          </a:p>
        </p:txBody>
      </p:sp>
      <p:sp>
        <p:nvSpPr>
          <p:cNvPr id="52" name="Shape 50"/>
          <p:cNvSpPr/>
          <p:nvPr/>
        </p:nvSpPr>
        <p:spPr>
          <a:xfrm>
            <a:off x="3804642" y="6673691"/>
            <a:ext cx="7020997" cy="237411"/>
          </a:xfrm>
          <a:prstGeom prst="rect">
            <a:avLst/>
          </a:prstGeom>
          <a:solidFill>
            <a:srgbClr val="000000">
              <a:alpha val="4000"/>
            </a:srgbClr>
          </a:solidFill>
          <a:ln/>
        </p:spPr>
      </p:sp>
      <p:sp>
        <p:nvSpPr>
          <p:cNvPr id="53" name="Text 51"/>
          <p:cNvSpPr/>
          <p:nvPr/>
        </p:nvSpPr>
        <p:spPr>
          <a:xfrm>
            <a:off x="3928110" y="6718340"/>
            <a:ext cx="3259931" cy="148114"/>
          </a:xfrm>
          <a:prstGeom prst="rect">
            <a:avLst/>
          </a:prstGeom>
          <a:noFill/>
          <a:ln/>
        </p:spPr>
        <p:txBody>
          <a:bodyPr wrap="none" lIns="0" tIns="0" rIns="0" bIns="0" rtlCol="0" anchor="t"/>
          <a:lstStyle/>
          <a:p>
            <a:pPr algn="l" indent="0" marL="0">
              <a:lnSpc>
                <a:spcPts val="1150"/>
              </a:lnSpc>
              <a:buNone/>
            </a:pPr>
            <a:r>
              <a:rPr lang="en-US" sz="950" dirty="0">
                <a:solidFill>
                  <a:srgbClr val="8F8F8F"/>
                </a:solidFill>
                <a:latin typeface="Funnel Sans" pitchFamily="34" charset="0"/>
                <a:ea typeface="Funnel Sans" pitchFamily="34" charset="-122"/>
                <a:cs typeface="Funnel Sans" pitchFamily="34" charset="-120"/>
              </a:rPr>
              <a:t>24</a:t>
            </a:r>
            <a:endParaRPr lang="en-US" sz="950" dirty="0"/>
          </a:p>
        </p:txBody>
      </p:sp>
      <p:sp>
        <p:nvSpPr>
          <p:cNvPr id="54" name="Text 52"/>
          <p:cNvSpPr/>
          <p:nvPr/>
        </p:nvSpPr>
        <p:spPr>
          <a:xfrm>
            <a:off x="7442359" y="6718340"/>
            <a:ext cx="3259931" cy="148114"/>
          </a:xfrm>
          <a:prstGeom prst="rect">
            <a:avLst/>
          </a:prstGeom>
          <a:noFill/>
          <a:ln/>
        </p:spPr>
        <p:txBody>
          <a:bodyPr wrap="none" lIns="0" tIns="0" rIns="0" bIns="0" rtlCol="0" anchor="t"/>
          <a:lstStyle/>
          <a:p>
            <a:pPr algn="l" indent="0" marL="0">
              <a:lnSpc>
                <a:spcPts val="1150"/>
              </a:lnSpc>
              <a:buNone/>
            </a:pPr>
            <a:r>
              <a:rPr lang="en-US" sz="950" dirty="0">
                <a:solidFill>
                  <a:srgbClr val="8F8F8F"/>
                </a:solidFill>
                <a:latin typeface="Funnel Sans" pitchFamily="34" charset="0"/>
                <a:ea typeface="Funnel Sans" pitchFamily="34" charset="-122"/>
                <a:cs typeface="Funnel Sans" pitchFamily="34" charset="-120"/>
              </a:rPr>
              <a:t>89</a:t>
            </a:r>
            <a:endParaRPr lang="en-US" sz="950" dirty="0"/>
          </a:p>
        </p:txBody>
      </p:sp>
      <p:sp>
        <p:nvSpPr>
          <p:cNvPr id="55" name="Text 53"/>
          <p:cNvSpPr/>
          <p:nvPr/>
        </p:nvSpPr>
        <p:spPr>
          <a:xfrm>
            <a:off x="3797022" y="6988135"/>
            <a:ext cx="7036237" cy="148114"/>
          </a:xfrm>
          <a:prstGeom prst="rect">
            <a:avLst/>
          </a:prstGeom>
          <a:noFill/>
          <a:ln/>
        </p:spPr>
        <p:txBody>
          <a:bodyPr wrap="none" lIns="0" tIns="0" rIns="0" bIns="0" rtlCol="0" anchor="t"/>
          <a:lstStyle/>
          <a:p>
            <a:pPr algn="l" indent="0" marL="0">
              <a:lnSpc>
                <a:spcPts val="1150"/>
              </a:lnSpc>
              <a:buNone/>
            </a:pPr>
            <a:r>
              <a:rPr lang="en-US" sz="950" dirty="0">
                <a:solidFill>
                  <a:srgbClr val="8F8F8F"/>
                </a:solidFill>
                <a:latin typeface="Funnel Sans" pitchFamily="34" charset="0"/>
                <a:ea typeface="Funnel Sans" pitchFamily="34" charset="-122"/>
                <a:cs typeface="Funnel Sans" pitchFamily="34" charset="-120"/>
              </a:rPr>
              <a:t>Total rows: 839 Query complete 00:00:00</a:t>
            </a:r>
            <a:endParaRPr lang="en-US" sz="9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2737366" y="1174790"/>
            <a:ext cx="9155668" cy="1003935"/>
          </a:xfrm>
          <a:prstGeom prst="rect">
            <a:avLst/>
          </a:prstGeom>
          <a:noFill/>
          <a:ln/>
        </p:spPr>
        <p:txBody>
          <a:bodyPr wrap="square" lIns="0" tIns="0" rIns="0" bIns="0" rtlCol="0" anchor="t"/>
          <a:lstStyle/>
          <a:p>
            <a:pPr algn="l" indent="0" marL="0">
              <a:lnSpc>
                <a:spcPts val="3950"/>
              </a:lnSpc>
              <a:buNone/>
            </a:pPr>
            <a:r>
              <a:rPr lang="en-US" sz="3150" dirty="0">
                <a:solidFill>
                  <a:srgbClr val="DDDDDD"/>
                </a:solidFill>
                <a:latin typeface="Mona Sans Semi Bold" pitchFamily="34" charset="0"/>
                <a:ea typeface="Mona Sans Semi Bold" pitchFamily="34" charset="-122"/>
                <a:cs typeface="Mona Sans Semi Bold" pitchFamily="34" charset="-120"/>
              </a:rPr>
              <a:t>Data Analysis using SQL (Business Transactions) - Continued</a:t>
            </a:r>
            <a:endParaRPr lang="en-US" sz="3150" dirty="0"/>
          </a:p>
        </p:txBody>
      </p:sp>
      <p:sp>
        <p:nvSpPr>
          <p:cNvPr id="3" name="Text 1"/>
          <p:cNvSpPr/>
          <p:nvPr/>
        </p:nvSpPr>
        <p:spPr>
          <a:xfrm>
            <a:off x="2737366" y="2220516"/>
            <a:ext cx="2611517" cy="250865"/>
          </a:xfrm>
          <a:prstGeom prst="rect">
            <a:avLst/>
          </a:prstGeom>
          <a:noFill/>
          <a:ln/>
        </p:spPr>
        <p:txBody>
          <a:bodyPr wrap="none" lIns="0" tIns="0" rIns="0" bIns="0" rtlCol="0" anchor="t"/>
          <a:lstStyle/>
          <a:p>
            <a:pPr algn="l" indent="0" marL="0">
              <a:lnSpc>
                <a:spcPts val="1950"/>
              </a:lnSpc>
              <a:buNone/>
            </a:pPr>
            <a:r>
              <a:rPr lang="en-US" sz="1550" dirty="0">
                <a:solidFill>
                  <a:srgbClr val="DDDDDD"/>
                </a:solidFill>
                <a:latin typeface="Mona Sans Semi Bold" pitchFamily="34" charset="0"/>
                <a:ea typeface="Mona Sans Semi Bold" pitchFamily="34" charset="-122"/>
                <a:cs typeface="Mona Sans Semi Bold" pitchFamily="34" charset="-120"/>
              </a:rPr>
              <a:t>3. Top 5 Products by Rating</a:t>
            </a:r>
            <a:endParaRPr lang="en-US" sz="1550" dirty="0"/>
          </a:p>
        </p:txBody>
      </p:sp>
      <p:sp>
        <p:nvSpPr>
          <p:cNvPr id="4" name="Text 2"/>
          <p:cNvSpPr/>
          <p:nvPr/>
        </p:nvSpPr>
        <p:spPr>
          <a:xfrm>
            <a:off x="2737366" y="2628067"/>
            <a:ext cx="9155668" cy="212050"/>
          </a:xfrm>
          <a:prstGeom prst="rect">
            <a:avLst/>
          </a:prstGeom>
          <a:noFill/>
          <a:ln/>
        </p:spPr>
        <p:txBody>
          <a:bodyPr wrap="none" lIns="0" tIns="0" rIns="0" bIns="0" rtlCol="0" anchor="t"/>
          <a:lstStyle/>
          <a:p>
            <a:pPr algn="l" indent="0" marL="0">
              <a:lnSpc>
                <a:spcPts val="1650"/>
              </a:lnSpc>
              <a:buNone/>
            </a:pPr>
            <a:r>
              <a:rPr lang="en-US" sz="1250" dirty="0">
                <a:solidFill>
                  <a:srgbClr val="8F8F8F"/>
                </a:solidFill>
                <a:latin typeface="Funnel Sans" pitchFamily="34" charset="0"/>
                <a:ea typeface="Funnel Sans" pitchFamily="34" charset="-122"/>
                <a:cs typeface="Funnel Sans" pitchFamily="34" charset="-120"/>
              </a:rPr>
              <a:t>Found products with the highest average review ratings.</a:t>
            </a:r>
            <a:endParaRPr lang="en-US" sz="1250" dirty="0"/>
          </a:p>
        </p:txBody>
      </p:sp>
      <p:sp>
        <p:nvSpPr>
          <p:cNvPr id="5" name="Shape 3"/>
          <p:cNvSpPr/>
          <p:nvPr/>
        </p:nvSpPr>
        <p:spPr>
          <a:xfrm>
            <a:off x="2737366" y="2957632"/>
            <a:ext cx="9155668" cy="2130504"/>
          </a:xfrm>
          <a:prstGeom prst="roundRect">
            <a:avLst>
              <a:gd name="adj" fmla="val 3167"/>
            </a:avLst>
          </a:prstGeom>
          <a:noFill/>
          <a:ln w="7620">
            <a:solidFill>
              <a:srgbClr val="FFFFFF">
                <a:alpha val="24000"/>
              </a:srgbClr>
            </a:solidFill>
            <a:prstDash val="solid"/>
          </a:ln>
        </p:spPr>
      </p:sp>
      <p:sp>
        <p:nvSpPr>
          <p:cNvPr id="6" name="Shape 4"/>
          <p:cNvSpPr/>
          <p:nvPr/>
        </p:nvSpPr>
        <p:spPr>
          <a:xfrm>
            <a:off x="2744986" y="2965252"/>
            <a:ext cx="9140428" cy="352544"/>
          </a:xfrm>
          <a:prstGeom prst="rect">
            <a:avLst/>
          </a:prstGeom>
          <a:solidFill>
            <a:srgbClr val="FFFFFF">
              <a:alpha val="4000"/>
            </a:srgbClr>
          </a:solidFill>
          <a:ln/>
        </p:spPr>
      </p:sp>
      <p:sp>
        <p:nvSpPr>
          <p:cNvPr id="7" name="Text 5"/>
          <p:cNvSpPr/>
          <p:nvPr/>
        </p:nvSpPr>
        <p:spPr>
          <a:xfrm>
            <a:off x="2905601" y="3035498"/>
            <a:ext cx="4245173" cy="212050"/>
          </a:xfrm>
          <a:prstGeom prst="rect">
            <a:avLst/>
          </a:prstGeom>
          <a:noFill/>
          <a:ln/>
        </p:spPr>
        <p:txBody>
          <a:bodyPr wrap="none" lIns="0" tIns="0" rIns="0" bIns="0" rtlCol="0" anchor="t"/>
          <a:lstStyle/>
          <a:p>
            <a:pPr algn="l" indent="0" marL="0">
              <a:lnSpc>
                <a:spcPts val="1650"/>
              </a:lnSpc>
              <a:buNone/>
            </a:pPr>
            <a:r>
              <a:rPr lang="en-US" sz="1250" dirty="0">
                <a:solidFill>
                  <a:srgbClr val="8F8F8F"/>
                </a:solidFill>
                <a:latin typeface="Funnel Sans" pitchFamily="34" charset="0"/>
                <a:ea typeface="Funnel Sans" pitchFamily="34" charset="-122"/>
                <a:cs typeface="Funnel Sans" pitchFamily="34" charset="-120"/>
              </a:rPr>
              <a:t>item_purchased</a:t>
            </a:r>
            <a:endParaRPr lang="en-US" sz="1250" dirty="0"/>
          </a:p>
        </p:txBody>
      </p:sp>
      <p:sp>
        <p:nvSpPr>
          <p:cNvPr id="8" name="Text 6"/>
          <p:cNvSpPr/>
          <p:nvPr/>
        </p:nvSpPr>
        <p:spPr>
          <a:xfrm>
            <a:off x="7479625" y="3035498"/>
            <a:ext cx="4245173" cy="212050"/>
          </a:xfrm>
          <a:prstGeom prst="rect">
            <a:avLst/>
          </a:prstGeom>
          <a:noFill/>
          <a:ln/>
        </p:spPr>
        <p:txBody>
          <a:bodyPr wrap="none" lIns="0" tIns="0" rIns="0" bIns="0" rtlCol="0" anchor="t"/>
          <a:lstStyle/>
          <a:p>
            <a:pPr algn="l" indent="0" marL="0">
              <a:lnSpc>
                <a:spcPts val="1650"/>
              </a:lnSpc>
              <a:buNone/>
            </a:pPr>
            <a:r>
              <a:rPr lang="en-US" sz="1250" dirty="0">
                <a:solidFill>
                  <a:srgbClr val="8F8F8F"/>
                </a:solidFill>
                <a:latin typeface="Funnel Sans" pitchFamily="34" charset="0"/>
                <a:ea typeface="Funnel Sans" pitchFamily="34" charset="-122"/>
                <a:cs typeface="Funnel Sans" pitchFamily="34" charset="-120"/>
              </a:rPr>
              <a:t>Average Product Rating</a:t>
            </a:r>
            <a:endParaRPr lang="en-US" sz="1250" dirty="0"/>
          </a:p>
        </p:txBody>
      </p:sp>
      <p:sp>
        <p:nvSpPr>
          <p:cNvPr id="9" name="Shape 7"/>
          <p:cNvSpPr/>
          <p:nvPr/>
        </p:nvSpPr>
        <p:spPr>
          <a:xfrm>
            <a:off x="2744986" y="3317796"/>
            <a:ext cx="9140428" cy="352544"/>
          </a:xfrm>
          <a:prstGeom prst="rect">
            <a:avLst/>
          </a:prstGeom>
          <a:solidFill>
            <a:srgbClr val="000000">
              <a:alpha val="4000"/>
            </a:srgbClr>
          </a:solidFill>
          <a:ln/>
        </p:spPr>
      </p:sp>
      <p:sp>
        <p:nvSpPr>
          <p:cNvPr id="10" name="Text 8"/>
          <p:cNvSpPr/>
          <p:nvPr/>
        </p:nvSpPr>
        <p:spPr>
          <a:xfrm>
            <a:off x="2905601" y="3388043"/>
            <a:ext cx="4245173" cy="212050"/>
          </a:xfrm>
          <a:prstGeom prst="rect">
            <a:avLst/>
          </a:prstGeom>
          <a:noFill/>
          <a:ln/>
        </p:spPr>
        <p:txBody>
          <a:bodyPr wrap="none" lIns="0" tIns="0" rIns="0" bIns="0" rtlCol="0" anchor="t"/>
          <a:lstStyle/>
          <a:p>
            <a:pPr algn="l" indent="0" marL="0">
              <a:lnSpc>
                <a:spcPts val="1650"/>
              </a:lnSpc>
              <a:buNone/>
            </a:pPr>
            <a:r>
              <a:rPr lang="en-US" sz="1250" dirty="0">
                <a:solidFill>
                  <a:srgbClr val="8F8F8F"/>
                </a:solidFill>
                <a:latin typeface="Funnel Sans" pitchFamily="34" charset="0"/>
                <a:ea typeface="Funnel Sans" pitchFamily="34" charset="-122"/>
                <a:cs typeface="Funnel Sans" pitchFamily="34" charset="-120"/>
              </a:rPr>
              <a:t>Gloves</a:t>
            </a:r>
            <a:endParaRPr lang="en-US" sz="1250" dirty="0"/>
          </a:p>
        </p:txBody>
      </p:sp>
      <p:sp>
        <p:nvSpPr>
          <p:cNvPr id="11" name="Text 9"/>
          <p:cNvSpPr/>
          <p:nvPr/>
        </p:nvSpPr>
        <p:spPr>
          <a:xfrm>
            <a:off x="7479625" y="3388043"/>
            <a:ext cx="4245173" cy="212050"/>
          </a:xfrm>
          <a:prstGeom prst="rect">
            <a:avLst/>
          </a:prstGeom>
          <a:noFill/>
          <a:ln/>
        </p:spPr>
        <p:txBody>
          <a:bodyPr wrap="none" lIns="0" tIns="0" rIns="0" bIns="0" rtlCol="0" anchor="t"/>
          <a:lstStyle/>
          <a:p>
            <a:pPr algn="l" indent="0" marL="0">
              <a:lnSpc>
                <a:spcPts val="1650"/>
              </a:lnSpc>
              <a:buNone/>
            </a:pPr>
            <a:r>
              <a:rPr lang="en-US" sz="1250" dirty="0">
                <a:solidFill>
                  <a:srgbClr val="8F8F8F"/>
                </a:solidFill>
                <a:latin typeface="Funnel Sans" pitchFamily="34" charset="0"/>
                <a:ea typeface="Funnel Sans" pitchFamily="34" charset="-122"/>
                <a:cs typeface="Funnel Sans" pitchFamily="34" charset="-120"/>
              </a:rPr>
              <a:t>3.86</a:t>
            </a:r>
            <a:endParaRPr lang="en-US" sz="1250" dirty="0"/>
          </a:p>
        </p:txBody>
      </p:sp>
      <p:sp>
        <p:nvSpPr>
          <p:cNvPr id="12" name="Shape 10"/>
          <p:cNvSpPr/>
          <p:nvPr/>
        </p:nvSpPr>
        <p:spPr>
          <a:xfrm>
            <a:off x="2744986" y="3670340"/>
            <a:ext cx="9140428" cy="352544"/>
          </a:xfrm>
          <a:prstGeom prst="rect">
            <a:avLst/>
          </a:prstGeom>
          <a:solidFill>
            <a:srgbClr val="FFFFFF">
              <a:alpha val="4000"/>
            </a:srgbClr>
          </a:solidFill>
          <a:ln/>
        </p:spPr>
      </p:sp>
      <p:sp>
        <p:nvSpPr>
          <p:cNvPr id="13" name="Text 11"/>
          <p:cNvSpPr/>
          <p:nvPr/>
        </p:nvSpPr>
        <p:spPr>
          <a:xfrm>
            <a:off x="2905601" y="3740587"/>
            <a:ext cx="4245173" cy="212050"/>
          </a:xfrm>
          <a:prstGeom prst="rect">
            <a:avLst/>
          </a:prstGeom>
          <a:noFill/>
          <a:ln/>
        </p:spPr>
        <p:txBody>
          <a:bodyPr wrap="none" lIns="0" tIns="0" rIns="0" bIns="0" rtlCol="0" anchor="t"/>
          <a:lstStyle/>
          <a:p>
            <a:pPr algn="l" indent="0" marL="0">
              <a:lnSpc>
                <a:spcPts val="1650"/>
              </a:lnSpc>
              <a:buNone/>
            </a:pPr>
            <a:r>
              <a:rPr lang="en-US" sz="1250" dirty="0">
                <a:solidFill>
                  <a:srgbClr val="8F8F8F"/>
                </a:solidFill>
                <a:latin typeface="Funnel Sans" pitchFamily="34" charset="0"/>
                <a:ea typeface="Funnel Sans" pitchFamily="34" charset="-122"/>
                <a:cs typeface="Funnel Sans" pitchFamily="34" charset="-120"/>
              </a:rPr>
              <a:t>Sandals</a:t>
            </a:r>
            <a:endParaRPr lang="en-US" sz="1250" dirty="0"/>
          </a:p>
        </p:txBody>
      </p:sp>
      <p:sp>
        <p:nvSpPr>
          <p:cNvPr id="14" name="Text 12"/>
          <p:cNvSpPr/>
          <p:nvPr/>
        </p:nvSpPr>
        <p:spPr>
          <a:xfrm>
            <a:off x="7479625" y="3740587"/>
            <a:ext cx="4245173" cy="212050"/>
          </a:xfrm>
          <a:prstGeom prst="rect">
            <a:avLst/>
          </a:prstGeom>
          <a:noFill/>
          <a:ln/>
        </p:spPr>
        <p:txBody>
          <a:bodyPr wrap="none" lIns="0" tIns="0" rIns="0" bIns="0" rtlCol="0" anchor="t"/>
          <a:lstStyle/>
          <a:p>
            <a:pPr algn="l" indent="0" marL="0">
              <a:lnSpc>
                <a:spcPts val="1650"/>
              </a:lnSpc>
              <a:buNone/>
            </a:pPr>
            <a:r>
              <a:rPr lang="en-US" sz="1250" dirty="0">
                <a:solidFill>
                  <a:srgbClr val="8F8F8F"/>
                </a:solidFill>
                <a:latin typeface="Funnel Sans" pitchFamily="34" charset="0"/>
                <a:ea typeface="Funnel Sans" pitchFamily="34" charset="-122"/>
                <a:cs typeface="Funnel Sans" pitchFamily="34" charset="-120"/>
              </a:rPr>
              <a:t>3.84</a:t>
            </a:r>
            <a:endParaRPr lang="en-US" sz="1250" dirty="0"/>
          </a:p>
        </p:txBody>
      </p:sp>
      <p:sp>
        <p:nvSpPr>
          <p:cNvPr id="15" name="Shape 13"/>
          <p:cNvSpPr/>
          <p:nvPr/>
        </p:nvSpPr>
        <p:spPr>
          <a:xfrm>
            <a:off x="2744986" y="4022884"/>
            <a:ext cx="9140428" cy="352544"/>
          </a:xfrm>
          <a:prstGeom prst="rect">
            <a:avLst/>
          </a:prstGeom>
          <a:solidFill>
            <a:srgbClr val="000000">
              <a:alpha val="4000"/>
            </a:srgbClr>
          </a:solidFill>
          <a:ln/>
        </p:spPr>
      </p:sp>
      <p:sp>
        <p:nvSpPr>
          <p:cNvPr id="16" name="Text 14"/>
          <p:cNvSpPr/>
          <p:nvPr/>
        </p:nvSpPr>
        <p:spPr>
          <a:xfrm>
            <a:off x="2905601" y="4093131"/>
            <a:ext cx="4245173" cy="212050"/>
          </a:xfrm>
          <a:prstGeom prst="rect">
            <a:avLst/>
          </a:prstGeom>
          <a:noFill/>
          <a:ln/>
        </p:spPr>
        <p:txBody>
          <a:bodyPr wrap="none" lIns="0" tIns="0" rIns="0" bIns="0" rtlCol="0" anchor="t"/>
          <a:lstStyle/>
          <a:p>
            <a:pPr algn="l" indent="0" marL="0">
              <a:lnSpc>
                <a:spcPts val="1650"/>
              </a:lnSpc>
              <a:buNone/>
            </a:pPr>
            <a:r>
              <a:rPr lang="en-US" sz="1250" dirty="0">
                <a:solidFill>
                  <a:srgbClr val="8F8F8F"/>
                </a:solidFill>
                <a:latin typeface="Funnel Sans" pitchFamily="34" charset="0"/>
                <a:ea typeface="Funnel Sans" pitchFamily="34" charset="-122"/>
                <a:cs typeface="Funnel Sans" pitchFamily="34" charset="-120"/>
              </a:rPr>
              <a:t>Boots</a:t>
            </a:r>
            <a:endParaRPr lang="en-US" sz="1250" dirty="0"/>
          </a:p>
        </p:txBody>
      </p:sp>
      <p:sp>
        <p:nvSpPr>
          <p:cNvPr id="17" name="Text 15"/>
          <p:cNvSpPr/>
          <p:nvPr/>
        </p:nvSpPr>
        <p:spPr>
          <a:xfrm>
            <a:off x="7479625" y="4093131"/>
            <a:ext cx="4245173" cy="212050"/>
          </a:xfrm>
          <a:prstGeom prst="rect">
            <a:avLst/>
          </a:prstGeom>
          <a:noFill/>
          <a:ln/>
        </p:spPr>
        <p:txBody>
          <a:bodyPr wrap="none" lIns="0" tIns="0" rIns="0" bIns="0" rtlCol="0" anchor="t"/>
          <a:lstStyle/>
          <a:p>
            <a:pPr algn="l" indent="0" marL="0">
              <a:lnSpc>
                <a:spcPts val="1650"/>
              </a:lnSpc>
              <a:buNone/>
            </a:pPr>
            <a:r>
              <a:rPr lang="en-US" sz="1250" dirty="0">
                <a:solidFill>
                  <a:srgbClr val="8F8F8F"/>
                </a:solidFill>
                <a:latin typeface="Funnel Sans" pitchFamily="34" charset="0"/>
                <a:ea typeface="Funnel Sans" pitchFamily="34" charset="-122"/>
                <a:cs typeface="Funnel Sans" pitchFamily="34" charset="-120"/>
              </a:rPr>
              <a:t>3.82</a:t>
            </a:r>
            <a:endParaRPr lang="en-US" sz="1250" dirty="0"/>
          </a:p>
        </p:txBody>
      </p:sp>
      <p:sp>
        <p:nvSpPr>
          <p:cNvPr id="18" name="Shape 16"/>
          <p:cNvSpPr/>
          <p:nvPr/>
        </p:nvSpPr>
        <p:spPr>
          <a:xfrm>
            <a:off x="2744986" y="4375428"/>
            <a:ext cx="9140428" cy="352544"/>
          </a:xfrm>
          <a:prstGeom prst="rect">
            <a:avLst/>
          </a:prstGeom>
          <a:solidFill>
            <a:srgbClr val="FFFFFF">
              <a:alpha val="4000"/>
            </a:srgbClr>
          </a:solidFill>
          <a:ln/>
        </p:spPr>
      </p:sp>
      <p:sp>
        <p:nvSpPr>
          <p:cNvPr id="19" name="Text 17"/>
          <p:cNvSpPr/>
          <p:nvPr/>
        </p:nvSpPr>
        <p:spPr>
          <a:xfrm>
            <a:off x="2905601" y="4445675"/>
            <a:ext cx="4245173" cy="212050"/>
          </a:xfrm>
          <a:prstGeom prst="rect">
            <a:avLst/>
          </a:prstGeom>
          <a:noFill/>
          <a:ln/>
        </p:spPr>
        <p:txBody>
          <a:bodyPr wrap="none" lIns="0" tIns="0" rIns="0" bIns="0" rtlCol="0" anchor="t"/>
          <a:lstStyle/>
          <a:p>
            <a:pPr algn="l" indent="0" marL="0">
              <a:lnSpc>
                <a:spcPts val="1650"/>
              </a:lnSpc>
              <a:buNone/>
            </a:pPr>
            <a:r>
              <a:rPr lang="en-US" sz="1250" dirty="0">
                <a:solidFill>
                  <a:srgbClr val="8F8F8F"/>
                </a:solidFill>
                <a:latin typeface="Funnel Sans" pitchFamily="34" charset="0"/>
                <a:ea typeface="Funnel Sans" pitchFamily="34" charset="-122"/>
                <a:cs typeface="Funnel Sans" pitchFamily="34" charset="-120"/>
              </a:rPr>
              <a:t>Hat</a:t>
            </a:r>
            <a:endParaRPr lang="en-US" sz="1250" dirty="0"/>
          </a:p>
        </p:txBody>
      </p:sp>
      <p:sp>
        <p:nvSpPr>
          <p:cNvPr id="20" name="Text 18"/>
          <p:cNvSpPr/>
          <p:nvPr/>
        </p:nvSpPr>
        <p:spPr>
          <a:xfrm>
            <a:off x="7479625" y="4445675"/>
            <a:ext cx="4245173" cy="212050"/>
          </a:xfrm>
          <a:prstGeom prst="rect">
            <a:avLst/>
          </a:prstGeom>
          <a:noFill/>
          <a:ln/>
        </p:spPr>
        <p:txBody>
          <a:bodyPr wrap="none" lIns="0" tIns="0" rIns="0" bIns="0" rtlCol="0" anchor="t"/>
          <a:lstStyle/>
          <a:p>
            <a:pPr algn="l" indent="0" marL="0">
              <a:lnSpc>
                <a:spcPts val="1650"/>
              </a:lnSpc>
              <a:buNone/>
            </a:pPr>
            <a:r>
              <a:rPr lang="en-US" sz="1250" dirty="0">
                <a:solidFill>
                  <a:srgbClr val="8F8F8F"/>
                </a:solidFill>
                <a:latin typeface="Funnel Sans" pitchFamily="34" charset="0"/>
                <a:ea typeface="Funnel Sans" pitchFamily="34" charset="-122"/>
                <a:cs typeface="Funnel Sans" pitchFamily="34" charset="-120"/>
              </a:rPr>
              <a:t>3.80</a:t>
            </a:r>
            <a:endParaRPr lang="en-US" sz="1250" dirty="0"/>
          </a:p>
        </p:txBody>
      </p:sp>
      <p:sp>
        <p:nvSpPr>
          <p:cNvPr id="21" name="Shape 19"/>
          <p:cNvSpPr/>
          <p:nvPr/>
        </p:nvSpPr>
        <p:spPr>
          <a:xfrm>
            <a:off x="2744986" y="4727972"/>
            <a:ext cx="9140428" cy="352544"/>
          </a:xfrm>
          <a:prstGeom prst="rect">
            <a:avLst/>
          </a:prstGeom>
          <a:solidFill>
            <a:srgbClr val="000000">
              <a:alpha val="4000"/>
            </a:srgbClr>
          </a:solidFill>
          <a:ln/>
        </p:spPr>
      </p:sp>
      <p:sp>
        <p:nvSpPr>
          <p:cNvPr id="22" name="Text 20"/>
          <p:cNvSpPr/>
          <p:nvPr/>
        </p:nvSpPr>
        <p:spPr>
          <a:xfrm>
            <a:off x="2905601" y="4798219"/>
            <a:ext cx="4245173" cy="212050"/>
          </a:xfrm>
          <a:prstGeom prst="rect">
            <a:avLst/>
          </a:prstGeom>
          <a:noFill/>
          <a:ln/>
        </p:spPr>
        <p:txBody>
          <a:bodyPr wrap="none" lIns="0" tIns="0" rIns="0" bIns="0" rtlCol="0" anchor="t"/>
          <a:lstStyle/>
          <a:p>
            <a:pPr algn="l" indent="0" marL="0">
              <a:lnSpc>
                <a:spcPts val="1650"/>
              </a:lnSpc>
              <a:buNone/>
            </a:pPr>
            <a:r>
              <a:rPr lang="en-US" sz="1250" dirty="0">
                <a:solidFill>
                  <a:srgbClr val="8F8F8F"/>
                </a:solidFill>
                <a:latin typeface="Funnel Sans" pitchFamily="34" charset="0"/>
                <a:ea typeface="Funnel Sans" pitchFamily="34" charset="-122"/>
                <a:cs typeface="Funnel Sans" pitchFamily="34" charset="-120"/>
              </a:rPr>
              <a:t>Skirt</a:t>
            </a:r>
            <a:endParaRPr lang="en-US" sz="1250" dirty="0"/>
          </a:p>
        </p:txBody>
      </p:sp>
      <p:sp>
        <p:nvSpPr>
          <p:cNvPr id="23" name="Text 21"/>
          <p:cNvSpPr/>
          <p:nvPr/>
        </p:nvSpPr>
        <p:spPr>
          <a:xfrm>
            <a:off x="7479625" y="4798219"/>
            <a:ext cx="4245173" cy="212050"/>
          </a:xfrm>
          <a:prstGeom prst="rect">
            <a:avLst/>
          </a:prstGeom>
          <a:noFill/>
          <a:ln/>
        </p:spPr>
        <p:txBody>
          <a:bodyPr wrap="none" lIns="0" tIns="0" rIns="0" bIns="0" rtlCol="0" anchor="t"/>
          <a:lstStyle/>
          <a:p>
            <a:pPr algn="l" indent="0" marL="0">
              <a:lnSpc>
                <a:spcPts val="1650"/>
              </a:lnSpc>
              <a:buNone/>
            </a:pPr>
            <a:r>
              <a:rPr lang="en-US" sz="1250" dirty="0">
                <a:solidFill>
                  <a:srgbClr val="8F8F8F"/>
                </a:solidFill>
                <a:latin typeface="Funnel Sans" pitchFamily="34" charset="0"/>
                <a:ea typeface="Funnel Sans" pitchFamily="34" charset="-122"/>
                <a:cs typeface="Funnel Sans" pitchFamily="34" charset="-120"/>
              </a:rPr>
              <a:t>3.78</a:t>
            </a:r>
            <a:endParaRPr lang="en-US" sz="1250" dirty="0"/>
          </a:p>
        </p:txBody>
      </p:sp>
      <p:sp>
        <p:nvSpPr>
          <p:cNvPr id="24" name="Text 22"/>
          <p:cNvSpPr/>
          <p:nvPr/>
        </p:nvSpPr>
        <p:spPr>
          <a:xfrm>
            <a:off x="2737366" y="5244822"/>
            <a:ext cx="2834997" cy="250865"/>
          </a:xfrm>
          <a:prstGeom prst="rect">
            <a:avLst/>
          </a:prstGeom>
          <a:noFill/>
          <a:ln/>
        </p:spPr>
        <p:txBody>
          <a:bodyPr wrap="none" lIns="0" tIns="0" rIns="0" bIns="0" rtlCol="0" anchor="t"/>
          <a:lstStyle/>
          <a:p>
            <a:pPr algn="l" indent="0" marL="0">
              <a:lnSpc>
                <a:spcPts val="1950"/>
              </a:lnSpc>
              <a:buNone/>
            </a:pPr>
            <a:r>
              <a:rPr lang="en-US" sz="1550" dirty="0">
                <a:solidFill>
                  <a:srgbClr val="DDDDDD"/>
                </a:solidFill>
                <a:latin typeface="Mona Sans Semi Bold" pitchFamily="34" charset="0"/>
                <a:ea typeface="Mona Sans Semi Bold" pitchFamily="34" charset="-122"/>
                <a:cs typeface="Mona Sans Semi Bold" pitchFamily="34" charset="-120"/>
              </a:rPr>
              <a:t>4. Shipping Type Comparison</a:t>
            </a:r>
            <a:endParaRPr lang="en-US" sz="1550" dirty="0"/>
          </a:p>
        </p:txBody>
      </p:sp>
      <p:sp>
        <p:nvSpPr>
          <p:cNvPr id="25" name="Text 23"/>
          <p:cNvSpPr/>
          <p:nvPr/>
        </p:nvSpPr>
        <p:spPr>
          <a:xfrm>
            <a:off x="2737366" y="5652373"/>
            <a:ext cx="9155668" cy="212050"/>
          </a:xfrm>
          <a:prstGeom prst="rect">
            <a:avLst/>
          </a:prstGeom>
          <a:noFill/>
          <a:ln/>
        </p:spPr>
        <p:txBody>
          <a:bodyPr wrap="none" lIns="0" tIns="0" rIns="0" bIns="0" rtlCol="0" anchor="t"/>
          <a:lstStyle/>
          <a:p>
            <a:pPr algn="l" indent="0" marL="0">
              <a:lnSpc>
                <a:spcPts val="1650"/>
              </a:lnSpc>
              <a:buNone/>
            </a:pPr>
            <a:r>
              <a:rPr lang="en-US" sz="1250" dirty="0">
                <a:solidFill>
                  <a:srgbClr val="8F8F8F"/>
                </a:solidFill>
                <a:latin typeface="Funnel Sans" pitchFamily="34" charset="0"/>
                <a:ea typeface="Funnel Sans" pitchFamily="34" charset="-122"/>
                <a:cs typeface="Funnel Sans" pitchFamily="34" charset="-120"/>
              </a:rPr>
              <a:t>Compared average purchase amounts between Standard and Express shipping.</a:t>
            </a:r>
            <a:endParaRPr lang="en-US" sz="1250" dirty="0"/>
          </a:p>
        </p:txBody>
      </p:sp>
      <p:sp>
        <p:nvSpPr>
          <p:cNvPr id="26" name="Shape 24"/>
          <p:cNvSpPr/>
          <p:nvPr/>
        </p:nvSpPr>
        <p:spPr>
          <a:xfrm>
            <a:off x="2737366" y="5981938"/>
            <a:ext cx="9155668" cy="1072872"/>
          </a:xfrm>
          <a:prstGeom prst="roundRect">
            <a:avLst>
              <a:gd name="adj" fmla="val 6288"/>
            </a:avLst>
          </a:prstGeom>
          <a:noFill/>
          <a:ln w="7620">
            <a:solidFill>
              <a:srgbClr val="FFFFFF">
                <a:alpha val="24000"/>
              </a:srgbClr>
            </a:solidFill>
            <a:prstDash val="solid"/>
          </a:ln>
        </p:spPr>
      </p:sp>
      <p:sp>
        <p:nvSpPr>
          <p:cNvPr id="27" name="Shape 25"/>
          <p:cNvSpPr/>
          <p:nvPr/>
        </p:nvSpPr>
        <p:spPr>
          <a:xfrm>
            <a:off x="2744986" y="5989558"/>
            <a:ext cx="9140428" cy="352544"/>
          </a:xfrm>
          <a:prstGeom prst="rect">
            <a:avLst/>
          </a:prstGeom>
          <a:solidFill>
            <a:srgbClr val="FFFFFF">
              <a:alpha val="4000"/>
            </a:srgbClr>
          </a:solidFill>
          <a:ln/>
        </p:spPr>
      </p:sp>
      <p:sp>
        <p:nvSpPr>
          <p:cNvPr id="28" name="Text 26"/>
          <p:cNvSpPr/>
          <p:nvPr/>
        </p:nvSpPr>
        <p:spPr>
          <a:xfrm>
            <a:off x="2905601" y="6059805"/>
            <a:ext cx="4245173" cy="212050"/>
          </a:xfrm>
          <a:prstGeom prst="rect">
            <a:avLst/>
          </a:prstGeom>
          <a:noFill/>
          <a:ln/>
        </p:spPr>
        <p:txBody>
          <a:bodyPr wrap="none" lIns="0" tIns="0" rIns="0" bIns="0" rtlCol="0" anchor="t"/>
          <a:lstStyle/>
          <a:p>
            <a:pPr algn="l" indent="0" marL="0">
              <a:lnSpc>
                <a:spcPts val="1650"/>
              </a:lnSpc>
              <a:buNone/>
            </a:pPr>
            <a:r>
              <a:rPr lang="en-US" sz="1250" dirty="0">
                <a:solidFill>
                  <a:srgbClr val="8F8F8F"/>
                </a:solidFill>
                <a:latin typeface="Funnel Sans" pitchFamily="34" charset="0"/>
                <a:ea typeface="Funnel Sans" pitchFamily="34" charset="-122"/>
                <a:cs typeface="Funnel Sans" pitchFamily="34" charset="-120"/>
              </a:rPr>
              <a:t>shipping_type</a:t>
            </a:r>
            <a:endParaRPr lang="en-US" sz="1250" dirty="0"/>
          </a:p>
        </p:txBody>
      </p:sp>
      <p:sp>
        <p:nvSpPr>
          <p:cNvPr id="29" name="Text 27"/>
          <p:cNvSpPr/>
          <p:nvPr/>
        </p:nvSpPr>
        <p:spPr>
          <a:xfrm>
            <a:off x="7479625" y="6059805"/>
            <a:ext cx="4245173" cy="212050"/>
          </a:xfrm>
          <a:prstGeom prst="rect">
            <a:avLst/>
          </a:prstGeom>
          <a:noFill/>
          <a:ln/>
        </p:spPr>
        <p:txBody>
          <a:bodyPr wrap="none" lIns="0" tIns="0" rIns="0" bIns="0" rtlCol="0" anchor="t"/>
          <a:lstStyle/>
          <a:p>
            <a:pPr algn="l" indent="0" marL="0">
              <a:lnSpc>
                <a:spcPts val="1650"/>
              </a:lnSpc>
              <a:buNone/>
            </a:pPr>
            <a:r>
              <a:rPr lang="en-US" sz="1250" dirty="0">
                <a:solidFill>
                  <a:srgbClr val="8F8F8F"/>
                </a:solidFill>
                <a:latin typeface="Funnel Sans" pitchFamily="34" charset="0"/>
                <a:ea typeface="Funnel Sans" pitchFamily="34" charset="-122"/>
                <a:cs typeface="Funnel Sans" pitchFamily="34" charset="-120"/>
              </a:rPr>
              <a:t>round</a:t>
            </a:r>
            <a:endParaRPr lang="en-US" sz="1250" dirty="0"/>
          </a:p>
        </p:txBody>
      </p:sp>
      <p:sp>
        <p:nvSpPr>
          <p:cNvPr id="30" name="Shape 28"/>
          <p:cNvSpPr/>
          <p:nvPr/>
        </p:nvSpPr>
        <p:spPr>
          <a:xfrm>
            <a:off x="2744986" y="6342102"/>
            <a:ext cx="9140428" cy="352544"/>
          </a:xfrm>
          <a:prstGeom prst="rect">
            <a:avLst/>
          </a:prstGeom>
          <a:solidFill>
            <a:srgbClr val="000000">
              <a:alpha val="4000"/>
            </a:srgbClr>
          </a:solidFill>
          <a:ln/>
        </p:spPr>
      </p:sp>
      <p:sp>
        <p:nvSpPr>
          <p:cNvPr id="31" name="Text 29"/>
          <p:cNvSpPr/>
          <p:nvPr/>
        </p:nvSpPr>
        <p:spPr>
          <a:xfrm>
            <a:off x="2905601" y="6412349"/>
            <a:ext cx="4245173" cy="212050"/>
          </a:xfrm>
          <a:prstGeom prst="rect">
            <a:avLst/>
          </a:prstGeom>
          <a:noFill/>
          <a:ln/>
        </p:spPr>
        <p:txBody>
          <a:bodyPr wrap="none" lIns="0" tIns="0" rIns="0" bIns="0" rtlCol="0" anchor="t"/>
          <a:lstStyle/>
          <a:p>
            <a:pPr algn="l" indent="0" marL="0">
              <a:lnSpc>
                <a:spcPts val="1650"/>
              </a:lnSpc>
              <a:buNone/>
            </a:pPr>
            <a:r>
              <a:rPr lang="en-US" sz="1250" dirty="0">
                <a:solidFill>
                  <a:srgbClr val="8F8F8F"/>
                </a:solidFill>
                <a:latin typeface="Funnel Sans" pitchFamily="34" charset="0"/>
                <a:ea typeface="Funnel Sans" pitchFamily="34" charset="-122"/>
                <a:cs typeface="Funnel Sans" pitchFamily="34" charset="-120"/>
              </a:rPr>
              <a:t>Standard</a:t>
            </a:r>
            <a:endParaRPr lang="en-US" sz="1250" dirty="0"/>
          </a:p>
        </p:txBody>
      </p:sp>
      <p:sp>
        <p:nvSpPr>
          <p:cNvPr id="32" name="Text 30"/>
          <p:cNvSpPr/>
          <p:nvPr/>
        </p:nvSpPr>
        <p:spPr>
          <a:xfrm>
            <a:off x="7479625" y="6412349"/>
            <a:ext cx="4245173" cy="212050"/>
          </a:xfrm>
          <a:prstGeom prst="rect">
            <a:avLst/>
          </a:prstGeom>
          <a:noFill/>
          <a:ln/>
        </p:spPr>
        <p:txBody>
          <a:bodyPr wrap="none" lIns="0" tIns="0" rIns="0" bIns="0" rtlCol="0" anchor="t"/>
          <a:lstStyle/>
          <a:p>
            <a:pPr algn="l" indent="0" marL="0">
              <a:lnSpc>
                <a:spcPts val="1650"/>
              </a:lnSpc>
              <a:buNone/>
            </a:pPr>
            <a:r>
              <a:rPr lang="en-US" sz="1250" dirty="0">
                <a:solidFill>
                  <a:srgbClr val="8F8F8F"/>
                </a:solidFill>
                <a:latin typeface="Funnel Sans" pitchFamily="34" charset="0"/>
                <a:ea typeface="Funnel Sans" pitchFamily="34" charset="-122"/>
                <a:cs typeface="Funnel Sans" pitchFamily="34" charset="-120"/>
              </a:rPr>
              <a:t>58.46</a:t>
            </a:r>
            <a:endParaRPr lang="en-US" sz="1250" dirty="0"/>
          </a:p>
        </p:txBody>
      </p:sp>
      <p:sp>
        <p:nvSpPr>
          <p:cNvPr id="33" name="Shape 31"/>
          <p:cNvSpPr/>
          <p:nvPr/>
        </p:nvSpPr>
        <p:spPr>
          <a:xfrm>
            <a:off x="2744986" y="6694646"/>
            <a:ext cx="9140428" cy="352544"/>
          </a:xfrm>
          <a:prstGeom prst="rect">
            <a:avLst/>
          </a:prstGeom>
          <a:solidFill>
            <a:srgbClr val="FFFFFF">
              <a:alpha val="4000"/>
            </a:srgbClr>
          </a:solidFill>
          <a:ln/>
        </p:spPr>
      </p:sp>
      <p:sp>
        <p:nvSpPr>
          <p:cNvPr id="34" name="Text 32"/>
          <p:cNvSpPr/>
          <p:nvPr/>
        </p:nvSpPr>
        <p:spPr>
          <a:xfrm>
            <a:off x="2905601" y="6764893"/>
            <a:ext cx="4245173" cy="212050"/>
          </a:xfrm>
          <a:prstGeom prst="rect">
            <a:avLst/>
          </a:prstGeom>
          <a:noFill/>
          <a:ln/>
        </p:spPr>
        <p:txBody>
          <a:bodyPr wrap="none" lIns="0" tIns="0" rIns="0" bIns="0" rtlCol="0" anchor="t"/>
          <a:lstStyle/>
          <a:p>
            <a:pPr algn="l" indent="0" marL="0">
              <a:lnSpc>
                <a:spcPts val="1650"/>
              </a:lnSpc>
              <a:buNone/>
            </a:pPr>
            <a:r>
              <a:rPr lang="en-US" sz="1250" dirty="0">
                <a:solidFill>
                  <a:srgbClr val="8F8F8F"/>
                </a:solidFill>
                <a:latin typeface="Funnel Sans" pitchFamily="34" charset="0"/>
                <a:ea typeface="Funnel Sans" pitchFamily="34" charset="-122"/>
                <a:cs typeface="Funnel Sans" pitchFamily="34" charset="-120"/>
              </a:rPr>
              <a:t>Express</a:t>
            </a:r>
            <a:endParaRPr lang="en-US" sz="1250" dirty="0"/>
          </a:p>
        </p:txBody>
      </p:sp>
      <p:sp>
        <p:nvSpPr>
          <p:cNvPr id="35" name="Text 33"/>
          <p:cNvSpPr/>
          <p:nvPr/>
        </p:nvSpPr>
        <p:spPr>
          <a:xfrm>
            <a:off x="7479625" y="6764893"/>
            <a:ext cx="4245173" cy="212050"/>
          </a:xfrm>
          <a:prstGeom prst="rect">
            <a:avLst/>
          </a:prstGeom>
          <a:noFill/>
          <a:ln/>
        </p:spPr>
        <p:txBody>
          <a:bodyPr wrap="none" lIns="0" tIns="0" rIns="0" bIns="0" rtlCol="0" anchor="t"/>
          <a:lstStyle/>
          <a:p>
            <a:pPr algn="l" indent="0" marL="0">
              <a:lnSpc>
                <a:spcPts val="1650"/>
              </a:lnSpc>
              <a:buNone/>
            </a:pPr>
            <a:r>
              <a:rPr lang="en-US" sz="1250" dirty="0">
                <a:solidFill>
                  <a:srgbClr val="8F8F8F"/>
                </a:solidFill>
                <a:latin typeface="Funnel Sans" pitchFamily="34" charset="0"/>
                <a:ea typeface="Funnel Sans" pitchFamily="34" charset="-122"/>
                <a:cs typeface="Funnel Sans" pitchFamily="34" charset="-120"/>
              </a:rPr>
              <a:t>60.48</a:t>
            </a:r>
            <a:endParaRPr lang="en-US" sz="12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2737366" y="1174790"/>
            <a:ext cx="9155668" cy="1003935"/>
          </a:xfrm>
          <a:prstGeom prst="rect">
            <a:avLst/>
          </a:prstGeom>
          <a:noFill/>
          <a:ln/>
        </p:spPr>
        <p:txBody>
          <a:bodyPr wrap="square" lIns="0" tIns="0" rIns="0" bIns="0" rtlCol="0" anchor="t"/>
          <a:lstStyle/>
          <a:p>
            <a:pPr algn="l" indent="0" marL="0">
              <a:lnSpc>
                <a:spcPts val="3950"/>
              </a:lnSpc>
              <a:buNone/>
            </a:pPr>
            <a:r>
              <a:rPr lang="en-US" sz="3150" dirty="0">
                <a:solidFill>
                  <a:srgbClr val="DDDDDD"/>
                </a:solidFill>
                <a:latin typeface="Mona Sans Semi Bold" pitchFamily="34" charset="0"/>
                <a:ea typeface="Mona Sans Semi Bold" pitchFamily="34" charset="-122"/>
                <a:cs typeface="Mona Sans Semi Bold" pitchFamily="34" charset="-120"/>
              </a:rPr>
              <a:t>Data Analysis using SQL (Business Transactions) - Further Insights</a:t>
            </a:r>
            <a:endParaRPr lang="en-US" sz="3150" dirty="0"/>
          </a:p>
        </p:txBody>
      </p:sp>
      <p:sp>
        <p:nvSpPr>
          <p:cNvPr id="3" name="Text 1"/>
          <p:cNvSpPr/>
          <p:nvPr/>
        </p:nvSpPr>
        <p:spPr>
          <a:xfrm>
            <a:off x="2737366" y="2220516"/>
            <a:ext cx="3356610" cy="250865"/>
          </a:xfrm>
          <a:prstGeom prst="rect">
            <a:avLst/>
          </a:prstGeom>
          <a:noFill/>
          <a:ln/>
        </p:spPr>
        <p:txBody>
          <a:bodyPr wrap="none" lIns="0" tIns="0" rIns="0" bIns="0" rtlCol="0" anchor="t"/>
          <a:lstStyle/>
          <a:p>
            <a:pPr algn="l" indent="0" marL="0">
              <a:lnSpc>
                <a:spcPts val="1950"/>
              </a:lnSpc>
              <a:buNone/>
            </a:pPr>
            <a:r>
              <a:rPr lang="en-US" sz="1550" dirty="0">
                <a:solidFill>
                  <a:srgbClr val="DDDDDD"/>
                </a:solidFill>
                <a:latin typeface="Mona Sans Semi Bold" pitchFamily="34" charset="0"/>
                <a:ea typeface="Mona Sans Semi Bold" pitchFamily="34" charset="-122"/>
                <a:cs typeface="Mona Sans Semi Bold" pitchFamily="34" charset="-120"/>
              </a:rPr>
              <a:t>5. Subscribers vs. Non-Subscribers</a:t>
            </a:r>
            <a:endParaRPr lang="en-US" sz="1550" dirty="0"/>
          </a:p>
        </p:txBody>
      </p:sp>
      <p:sp>
        <p:nvSpPr>
          <p:cNvPr id="4" name="Text 2"/>
          <p:cNvSpPr/>
          <p:nvPr/>
        </p:nvSpPr>
        <p:spPr>
          <a:xfrm>
            <a:off x="2737366" y="2628067"/>
            <a:ext cx="9155668" cy="212050"/>
          </a:xfrm>
          <a:prstGeom prst="rect">
            <a:avLst/>
          </a:prstGeom>
          <a:noFill/>
          <a:ln/>
        </p:spPr>
        <p:txBody>
          <a:bodyPr wrap="none" lIns="0" tIns="0" rIns="0" bIns="0" rtlCol="0" anchor="t"/>
          <a:lstStyle/>
          <a:p>
            <a:pPr algn="l" indent="0" marL="0">
              <a:lnSpc>
                <a:spcPts val="1650"/>
              </a:lnSpc>
              <a:buNone/>
            </a:pPr>
            <a:r>
              <a:rPr lang="en-US" sz="1250" dirty="0">
                <a:solidFill>
                  <a:srgbClr val="8F8F8F"/>
                </a:solidFill>
                <a:latin typeface="Funnel Sans" pitchFamily="34" charset="0"/>
                <a:ea typeface="Funnel Sans" pitchFamily="34" charset="-122"/>
                <a:cs typeface="Funnel Sans" pitchFamily="34" charset="-120"/>
              </a:rPr>
              <a:t>Compared average spend and total revenue across subscription status.</a:t>
            </a:r>
            <a:endParaRPr lang="en-US" sz="1250" dirty="0"/>
          </a:p>
        </p:txBody>
      </p:sp>
      <p:sp>
        <p:nvSpPr>
          <p:cNvPr id="5" name="Shape 3"/>
          <p:cNvSpPr/>
          <p:nvPr/>
        </p:nvSpPr>
        <p:spPr>
          <a:xfrm>
            <a:off x="2737366" y="2957632"/>
            <a:ext cx="9155668" cy="1072872"/>
          </a:xfrm>
          <a:prstGeom prst="roundRect">
            <a:avLst>
              <a:gd name="adj" fmla="val 6288"/>
            </a:avLst>
          </a:prstGeom>
          <a:noFill/>
          <a:ln w="7620">
            <a:solidFill>
              <a:srgbClr val="FFFFFF">
                <a:alpha val="24000"/>
              </a:srgbClr>
            </a:solidFill>
            <a:prstDash val="solid"/>
          </a:ln>
        </p:spPr>
      </p:sp>
      <p:sp>
        <p:nvSpPr>
          <p:cNvPr id="6" name="Shape 4"/>
          <p:cNvSpPr/>
          <p:nvPr/>
        </p:nvSpPr>
        <p:spPr>
          <a:xfrm>
            <a:off x="2744986" y="2965252"/>
            <a:ext cx="9140428" cy="352544"/>
          </a:xfrm>
          <a:prstGeom prst="rect">
            <a:avLst/>
          </a:prstGeom>
          <a:solidFill>
            <a:srgbClr val="FFFFFF">
              <a:alpha val="4000"/>
            </a:srgbClr>
          </a:solidFill>
          <a:ln/>
        </p:spPr>
      </p:sp>
      <p:sp>
        <p:nvSpPr>
          <p:cNvPr id="7" name="Text 5"/>
          <p:cNvSpPr/>
          <p:nvPr/>
        </p:nvSpPr>
        <p:spPr>
          <a:xfrm>
            <a:off x="2905839" y="3035498"/>
            <a:ext cx="1960007" cy="212050"/>
          </a:xfrm>
          <a:prstGeom prst="rect">
            <a:avLst/>
          </a:prstGeom>
          <a:noFill/>
          <a:ln/>
        </p:spPr>
        <p:txBody>
          <a:bodyPr wrap="none" lIns="0" tIns="0" rIns="0" bIns="0" rtlCol="0" anchor="t"/>
          <a:lstStyle/>
          <a:p>
            <a:pPr algn="l" indent="0" marL="0">
              <a:lnSpc>
                <a:spcPts val="1650"/>
              </a:lnSpc>
              <a:buNone/>
            </a:pPr>
            <a:r>
              <a:rPr lang="en-US" sz="1250" dirty="0">
                <a:solidFill>
                  <a:srgbClr val="8F8F8F"/>
                </a:solidFill>
                <a:latin typeface="Funnel Sans" pitchFamily="34" charset="0"/>
                <a:ea typeface="Funnel Sans" pitchFamily="34" charset="-122"/>
                <a:cs typeface="Funnel Sans" pitchFamily="34" charset="-120"/>
              </a:rPr>
              <a:t>subscription_status</a:t>
            </a:r>
            <a:endParaRPr lang="en-US" sz="1250" dirty="0"/>
          </a:p>
        </p:txBody>
      </p:sp>
      <p:sp>
        <p:nvSpPr>
          <p:cNvPr id="8" name="Text 6"/>
          <p:cNvSpPr/>
          <p:nvPr/>
        </p:nvSpPr>
        <p:spPr>
          <a:xfrm>
            <a:off x="5194697" y="3035498"/>
            <a:ext cx="1956197" cy="212050"/>
          </a:xfrm>
          <a:prstGeom prst="rect">
            <a:avLst/>
          </a:prstGeom>
          <a:noFill/>
          <a:ln/>
        </p:spPr>
        <p:txBody>
          <a:bodyPr wrap="none" lIns="0" tIns="0" rIns="0" bIns="0" rtlCol="0" anchor="t"/>
          <a:lstStyle/>
          <a:p>
            <a:pPr algn="l" indent="0" marL="0">
              <a:lnSpc>
                <a:spcPts val="1650"/>
              </a:lnSpc>
              <a:buNone/>
            </a:pPr>
            <a:r>
              <a:rPr lang="en-US" sz="1250" dirty="0">
                <a:solidFill>
                  <a:srgbClr val="8F8F8F"/>
                </a:solidFill>
                <a:latin typeface="Funnel Sans" pitchFamily="34" charset="0"/>
                <a:ea typeface="Funnel Sans" pitchFamily="34" charset="-122"/>
                <a:cs typeface="Funnel Sans" pitchFamily="34" charset="-120"/>
              </a:rPr>
              <a:t>total_customers</a:t>
            </a:r>
            <a:endParaRPr lang="en-US" sz="1250" dirty="0"/>
          </a:p>
        </p:txBody>
      </p:sp>
      <p:sp>
        <p:nvSpPr>
          <p:cNvPr id="9" name="Text 7"/>
          <p:cNvSpPr/>
          <p:nvPr/>
        </p:nvSpPr>
        <p:spPr>
          <a:xfrm>
            <a:off x="7479744" y="3035498"/>
            <a:ext cx="1956197" cy="212050"/>
          </a:xfrm>
          <a:prstGeom prst="rect">
            <a:avLst/>
          </a:prstGeom>
          <a:noFill/>
          <a:ln/>
        </p:spPr>
        <p:txBody>
          <a:bodyPr wrap="none" lIns="0" tIns="0" rIns="0" bIns="0" rtlCol="0" anchor="t"/>
          <a:lstStyle/>
          <a:p>
            <a:pPr algn="l" indent="0" marL="0">
              <a:lnSpc>
                <a:spcPts val="1650"/>
              </a:lnSpc>
              <a:buNone/>
            </a:pPr>
            <a:r>
              <a:rPr lang="en-US" sz="1250" dirty="0">
                <a:solidFill>
                  <a:srgbClr val="8F8F8F"/>
                </a:solidFill>
                <a:latin typeface="Funnel Sans" pitchFamily="34" charset="0"/>
                <a:ea typeface="Funnel Sans" pitchFamily="34" charset="-122"/>
                <a:cs typeface="Funnel Sans" pitchFamily="34" charset="-120"/>
              </a:rPr>
              <a:t>avg_spend</a:t>
            </a:r>
            <a:endParaRPr lang="en-US" sz="1250" dirty="0"/>
          </a:p>
        </p:txBody>
      </p:sp>
      <p:sp>
        <p:nvSpPr>
          <p:cNvPr id="10" name="Text 8"/>
          <p:cNvSpPr/>
          <p:nvPr/>
        </p:nvSpPr>
        <p:spPr>
          <a:xfrm>
            <a:off x="9764792" y="3035498"/>
            <a:ext cx="1960007" cy="212050"/>
          </a:xfrm>
          <a:prstGeom prst="rect">
            <a:avLst/>
          </a:prstGeom>
          <a:noFill/>
          <a:ln/>
        </p:spPr>
        <p:txBody>
          <a:bodyPr wrap="none" lIns="0" tIns="0" rIns="0" bIns="0" rtlCol="0" anchor="t"/>
          <a:lstStyle/>
          <a:p>
            <a:pPr algn="l" indent="0" marL="0">
              <a:lnSpc>
                <a:spcPts val="1650"/>
              </a:lnSpc>
              <a:buNone/>
            </a:pPr>
            <a:r>
              <a:rPr lang="en-US" sz="1250" dirty="0">
                <a:solidFill>
                  <a:srgbClr val="8F8F8F"/>
                </a:solidFill>
                <a:latin typeface="Funnel Sans" pitchFamily="34" charset="0"/>
                <a:ea typeface="Funnel Sans" pitchFamily="34" charset="-122"/>
                <a:cs typeface="Funnel Sans" pitchFamily="34" charset="-120"/>
              </a:rPr>
              <a:t>total_revenue</a:t>
            </a:r>
            <a:endParaRPr lang="en-US" sz="1250" dirty="0"/>
          </a:p>
        </p:txBody>
      </p:sp>
      <p:sp>
        <p:nvSpPr>
          <p:cNvPr id="11" name="Shape 9"/>
          <p:cNvSpPr/>
          <p:nvPr/>
        </p:nvSpPr>
        <p:spPr>
          <a:xfrm>
            <a:off x="2744986" y="3317796"/>
            <a:ext cx="9140428" cy="352544"/>
          </a:xfrm>
          <a:prstGeom prst="rect">
            <a:avLst/>
          </a:prstGeom>
          <a:solidFill>
            <a:srgbClr val="000000">
              <a:alpha val="4000"/>
            </a:srgbClr>
          </a:solidFill>
          <a:ln/>
        </p:spPr>
      </p:sp>
      <p:sp>
        <p:nvSpPr>
          <p:cNvPr id="12" name="Text 10"/>
          <p:cNvSpPr/>
          <p:nvPr/>
        </p:nvSpPr>
        <p:spPr>
          <a:xfrm>
            <a:off x="2905839" y="3388043"/>
            <a:ext cx="1960007" cy="212050"/>
          </a:xfrm>
          <a:prstGeom prst="rect">
            <a:avLst/>
          </a:prstGeom>
          <a:noFill/>
          <a:ln/>
        </p:spPr>
        <p:txBody>
          <a:bodyPr wrap="none" lIns="0" tIns="0" rIns="0" bIns="0" rtlCol="0" anchor="t"/>
          <a:lstStyle/>
          <a:p>
            <a:pPr algn="l" indent="0" marL="0">
              <a:lnSpc>
                <a:spcPts val="1650"/>
              </a:lnSpc>
              <a:buNone/>
            </a:pPr>
            <a:r>
              <a:rPr lang="en-US" sz="1250" dirty="0">
                <a:solidFill>
                  <a:srgbClr val="8F8F8F"/>
                </a:solidFill>
                <a:latin typeface="Funnel Sans" pitchFamily="34" charset="0"/>
                <a:ea typeface="Funnel Sans" pitchFamily="34" charset="-122"/>
                <a:cs typeface="Funnel Sans" pitchFamily="34" charset="-120"/>
              </a:rPr>
              <a:t>Yes</a:t>
            </a:r>
            <a:endParaRPr lang="en-US" sz="1250" dirty="0"/>
          </a:p>
        </p:txBody>
      </p:sp>
      <p:sp>
        <p:nvSpPr>
          <p:cNvPr id="13" name="Text 11"/>
          <p:cNvSpPr/>
          <p:nvPr/>
        </p:nvSpPr>
        <p:spPr>
          <a:xfrm>
            <a:off x="5194697" y="3388043"/>
            <a:ext cx="1956197" cy="212050"/>
          </a:xfrm>
          <a:prstGeom prst="rect">
            <a:avLst/>
          </a:prstGeom>
          <a:noFill/>
          <a:ln/>
        </p:spPr>
        <p:txBody>
          <a:bodyPr wrap="none" lIns="0" tIns="0" rIns="0" bIns="0" rtlCol="0" anchor="t"/>
          <a:lstStyle/>
          <a:p>
            <a:pPr algn="l" indent="0" marL="0">
              <a:lnSpc>
                <a:spcPts val="1650"/>
              </a:lnSpc>
              <a:buNone/>
            </a:pPr>
            <a:r>
              <a:rPr lang="en-US" sz="1250" dirty="0">
                <a:solidFill>
                  <a:srgbClr val="8F8F8F"/>
                </a:solidFill>
                <a:latin typeface="Funnel Sans" pitchFamily="34" charset="0"/>
                <a:ea typeface="Funnel Sans" pitchFamily="34" charset="-122"/>
                <a:cs typeface="Funnel Sans" pitchFamily="34" charset="-120"/>
              </a:rPr>
              <a:t>1053</a:t>
            </a:r>
            <a:endParaRPr lang="en-US" sz="1250" dirty="0"/>
          </a:p>
        </p:txBody>
      </p:sp>
      <p:sp>
        <p:nvSpPr>
          <p:cNvPr id="14" name="Text 12"/>
          <p:cNvSpPr/>
          <p:nvPr/>
        </p:nvSpPr>
        <p:spPr>
          <a:xfrm>
            <a:off x="7479744" y="3388043"/>
            <a:ext cx="1956197" cy="212050"/>
          </a:xfrm>
          <a:prstGeom prst="rect">
            <a:avLst/>
          </a:prstGeom>
          <a:noFill/>
          <a:ln/>
        </p:spPr>
        <p:txBody>
          <a:bodyPr wrap="none" lIns="0" tIns="0" rIns="0" bIns="0" rtlCol="0" anchor="t"/>
          <a:lstStyle/>
          <a:p>
            <a:pPr algn="l" indent="0" marL="0">
              <a:lnSpc>
                <a:spcPts val="1650"/>
              </a:lnSpc>
              <a:buNone/>
            </a:pPr>
            <a:r>
              <a:rPr lang="en-US" sz="1250" dirty="0">
                <a:solidFill>
                  <a:srgbClr val="8F8F8F"/>
                </a:solidFill>
                <a:latin typeface="Funnel Sans" pitchFamily="34" charset="0"/>
                <a:ea typeface="Funnel Sans" pitchFamily="34" charset="-122"/>
                <a:cs typeface="Funnel Sans" pitchFamily="34" charset="-120"/>
              </a:rPr>
              <a:t>59.49</a:t>
            </a:r>
            <a:endParaRPr lang="en-US" sz="1250" dirty="0"/>
          </a:p>
        </p:txBody>
      </p:sp>
      <p:sp>
        <p:nvSpPr>
          <p:cNvPr id="15" name="Text 13"/>
          <p:cNvSpPr/>
          <p:nvPr/>
        </p:nvSpPr>
        <p:spPr>
          <a:xfrm>
            <a:off x="9764792" y="3388043"/>
            <a:ext cx="1960007" cy="212050"/>
          </a:xfrm>
          <a:prstGeom prst="rect">
            <a:avLst/>
          </a:prstGeom>
          <a:noFill/>
          <a:ln/>
        </p:spPr>
        <p:txBody>
          <a:bodyPr wrap="none" lIns="0" tIns="0" rIns="0" bIns="0" rtlCol="0" anchor="t"/>
          <a:lstStyle/>
          <a:p>
            <a:pPr algn="l" indent="0" marL="0">
              <a:lnSpc>
                <a:spcPts val="1650"/>
              </a:lnSpc>
              <a:buNone/>
            </a:pPr>
            <a:r>
              <a:rPr lang="en-US" sz="1250" dirty="0">
                <a:solidFill>
                  <a:srgbClr val="8F8F8F"/>
                </a:solidFill>
                <a:latin typeface="Funnel Sans" pitchFamily="34" charset="0"/>
                <a:ea typeface="Funnel Sans" pitchFamily="34" charset="-122"/>
                <a:cs typeface="Funnel Sans" pitchFamily="34" charset="-120"/>
              </a:rPr>
              <a:t>62645.00</a:t>
            </a:r>
            <a:endParaRPr lang="en-US" sz="1250" dirty="0"/>
          </a:p>
        </p:txBody>
      </p:sp>
      <p:sp>
        <p:nvSpPr>
          <p:cNvPr id="16" name="Shape 14"/>
          <p:cNvSpPr/>
          <p:nvPr/>
        </p:nvSpPr>
        <p:spPr>
          <a:xfrm>
            <a:off x="2744986" y="3670340"/>
            <a:ext cx="9140428" cy="352544"/>
          </a:xfrm>
          <a:prstGeom prst="rect">
            <a:avLst/>
          </a:prstGeom>
          <a:solidFill>
            <a:srgbClr val="FFFFFF">
              <a:alpha val="4000"/>
            </a:srgbClr>
          </a:solidFill>
          <a:ln/>
        </p:spPr>
      </p:sp>
      <p:sp>
        <p:nvSpPr>
          <p:cNvPr id="17" name="Text 15"/>
          <p:cNvSpPr/>
          <p:nvPr/>
        </p:nvSpPr>
        <p:spPr>
          <a:xfrm>
            <a:off x="2905839" y="3740587"/>
            <a:ext cx="1960007" cy="212050"/>
          </a:xfrm>
          <a:prstGeom prst="rect">
            <a:avLst/>
          </a:prstGeom>
          <a:noFill/>
          <a:ln/>
        </p:spPr>
        <p:txBody>
          <a:bodyPr wrap="none" lIns="0" tIns="0" rIns="0" bIns="0" rtlCol="0" anchor="t"/>
          <a:lstStyle/>
          <a:p>
            <a:pPr algn="l" indent="0" marL="0">
              <a:lnSpc>
                <a:spcPts val="1650"/>
              </a:lnSpc>
              <a:buNone/>
            </a:pPr>
            <a:r>
              <a:rPr lang="en-US" sz="1250" dirty="0">
                <a:solidFill>
                  <a:srgbClr val="8F8F8F"/>
                </a:solidFill>
                <a:latin typeface="Funnel Sans" pitchFamily="34" charset="0"/>
                <a:ea typeface="Funnel Sans" pitchFamily="34" charset="-122"/>
                <a:cs typeface="Funnel Sans" pitchFamily="34" charset="-120"/>
              </a:rPr>
              <a:t>No</a:t>
            </a:r>
            <a:endParaRPr lang="en-US" sz="1250" dirty="0"/>
          </a:p>
        </p:txBody>
      </p:sp>
      <p:sp>
        <p:nvSpPr>
          <p:cNvPr id="18" name="Text 16"/>
          <p:cNvSpPr/>
          <p:nvPr/>
        </p:nvSpPr>
        <p:spPr>
          <a:xfrm>
            <a:off x="5194697" y="3740587"/>
            <a:ext cx="1956197" cy="212050"/>
          </a:xfrm>
          <a:prstGeom prst="rect">
            <a:avLst/>
          </a:prstGeom>
          <a:noFill/>
          <a:ln/>
        </p:spPr>
        <p:txBody>
          <a:bodyPr wrap="none" lIns="0" tIns="0" rIns="0" bIns="0" rtlCol="0" anchor="t"/>
          <a:lstStyle/>
          <a:p>
            <a:pPr algn="l" indent="0" marL="0">
              <a:lnSpc>
                <a:spcPts val="1650"/>
              </a:lnSpc>
              <a:buNone/>
            </a:pPr>
            <a:r>
              <a:rPr lang="en-US" sz="1250" dirty="0">
                <a:solidFill>
                  <a:srgbClr val="8F8F8F"/>
                </a:solidFill>
                <a:latin typeface="Funnel Sans" pitchFamily="34" charset="0"/>
                <a:ea typeface="Funnel Sans" pitchFamily="34" charset="-122"/>
                <a:cs typeface="Funnel Sans" pitchFamily="34" charset="-120"/>
              </a:rPr>
              <a:t>2847</a:t>
            </a:r>
            <a:endParaRPr lang="en-US" sz="1250" dirty="0"/>
          </a:p>
        </p:txBody>
      </p:sp>
      <p:sp>
        <p:nvSpPr>
          <p:cNvPr id="19" name="Text 17"/>
          <p:cNvSpPr/>
          <p:nvPr/>
        </p:nvSpPr>
        <p:spPr>
          <a:xfrm>
            <a:off x="7479744" y="3740587"/>
            <a:ext cx="1956197" cy="212050"/>
          </a:xfrm>
          <a:prstGeom prst="rect">
            <a:avLst/>
          </a:prstGeom>
          <a:noFill/>
          <a:ln/>
        </p:spPr>
        <p:txBody>
          <a:bodyPr wrap="none" lIns="0" tIns="0" rIns="0" bIns="0" rtlCol="0" anchor="t"/>
          <a:lstStyle/>
          <a:p>
            <a:pPr algn="l" indent="0" marL="0">
              <a:lnSpc>
                <a:spcPts val="1650"/>
              </a:lnSpc>
              <a:buNone/>
            </a:pPr>
            <a:r>
              <a:rPr lang="en-US" sz="1250" dirty="0">
                <a:solidFill>
                  <a:srgbClr val="8F8F8F"/>
                </a:solidFill>
                <a:latin typeface="Funnel Sans" pitchFamily="34" charset="0"/>
                <a:ea typeface="Funnel Sans" pitchFamily="34" charset="-122"/>
                <a:cs typeface="Funnel Sans" pitchFamily="34" charset="-120"/>
              </a:rPr>
              <a:t>59.87</a:t>
            </a:r>
            <a:endParaRPr lang="en-US" sz="1250" dirty="0"/>
          </a:p>
        </p:txBody>
      </p:sp>
      <p:sp>
        <p:nvSpPr>
          <p:cNvPr id="20" name="Text 18"/>
          <p:cNvSpPr/>
          <p:nvPr/>
        </p:nvSpPr>
        <p:spPr>
          <a:xfrm>
            <a:off x="9764792" y="3740587"/>
            <a:ext cx="1960007" cy="212050"/>
          </a:xfrm>
          <a:prstGeom prst="rect">
            <a:avLst/>
          </a:prstGeom>
          <a:noFill/>
          <a:ln/>
        </p:spPr>
        <p:txBody>
          <a:bodyPr wrap="none" lIns="0" tIns="0" rIns="0" bIns="0" rtlCol="0" anchor="t"/>
          <a:lstStyle/>
          <a:p>
            <a:pPr algn="l" indent="0" marL="0">
              <a:lnSpc>
                <a:spcPts val="1650"/>
              </a:lnSpc>
              <a:buNone/>
            </a:pPr>
            <a:r>
              <a:rPr lang="en-US" sz="1250" dirty="0">
                <a:solidFill>
                  <a:srgbClr val="8F8F8F"/>
                </a:solidFill>
                <a:latin typeface="Funnel Sans" pitchFamily="34" charset="0"/>
                <a:ea typeface="Funnel Sans" pitchFamily="34" charset="-122"/>
                <a:cs typeface="Funnel Sans" pitchFamily="34" charset="-120"/>
              </a:rPr>
              <a:t>170436.00</a:t>
            </a:r>
            <a:endParaRPr lang="en-US" sz="1250" dirty="0"/>
          </a:p>
        </p:txBody>
      </p:sp>
      <p:sp>
        <p:nvSpPr>
          <p:cNvPr id="21" name="Text 19"/>
          <p:cNvSpPr/>
          <p:nvPr/>
        </p:nvSpPr>
        <p:spPr>
          <a:xfrm>
            <a:off x="2737366" y="4187190"/>
            <a:ext cx="3153966" cy="250865"/>
          </a:xfrm>
          <a:prstGeom prst="rect">
            <a:avLst/>
          </a:prstGeom>
          <a:noFill/>
          <a:ln/>
        </p:spPr>
        <p:txBody>
          <a:bodyPr wrap="none" lIns="0" tIns="0" rIns="0" bIns="0" rtlCol="0" anchor="t"/>
          <a:lstStyle/>
          <a:p>
            <a:pPr algn="l" indent="0" marL="0">
              <a:lnSpc>
                <a:spcPts val="1950"/>
              </a:lnSpc>
              <a:buNone/>
            </a:pPr>
            <a:r>
              <a:rPr lang="en-US" sz="1550" dirty="0">
                <a:solidFill>
                  <a:srgbClr val="DDDDDD"/>
                </a:solidFill>
                <a:latin typeface="Mona Sans Semi Bold" pitchFamily="34" charset="0"/>
                <a:ea typeface="Mona Sans Semi Bold" pitchFamily="34" charset="-122"/>
                <a:cs typeface="Mona Sans Semi Bold" pitchFamily="34" charset="-120"/>
              </a:rPr>
              <a:t>6. Discount-Dependent Products</a:t>
            </a:r>
            <a:endParaRPr lang="en-US" sz="1550" dirty="0"/>
          </a:p>
        </p:txBody>
      </p:sp>
      <p:sp>
        <p:nvSpPr>
          <p:cNvPr id="22" name="Text 20"/>
          <p:cNvSpPr/>
          <p:nvPr/>
        </p:nvSpPr>
        <p:spPr>
          <a:xfrm>
            <a:off x="2737366" y="4594741"/>
            <a:ext cx="9155668" cy="212050"/>
          </a:xfrm>
          <a:prstGeom prst="rect">
            <a:avLst/>
          </a:prstGeom>
          <a:noFill/>
          <a:ln/>
        </p:spPr>
        <p:txBody>
          <a:bodyPr wrap="none" lIns="0" tIns="0" rIns="0" bIns="0" rtlCol="0" anchor="t"/>
          <a:lstStyle/>
          <a:p>
            <a:pPr algn="l" indent="0" marL="0">
              <a:lnSpc>
                <a:spcPts val="1650"/>
              </a:lnSpc>
              <a:buNone/>
            </a:pPr>
            <a:r>
              <a:rPr lang="en-US" sz="1250" dirty="0">
                <a:solidFill>
                  <a:srgbClr val="8F8F8F"/>
                </a:solidFill>
                <a:latin typeface="Funnel Sans" pitchFamily="34" charset="0"/>
                <a:ea typeface="Funnel Sans" pitchFamily="34" charset="-122"/>
                <a:cs typeface="Funnel Sans" pitchFamily="34" charset="-120"/>
              </a:rPr>
              <a:t>Identified 5 products with the highest percentage of discounted purchases.</a:t>
            </a:r>
            <a:endParaRPr lang="en-US" sz="1250" dirty="0"/>
          </a:p>
        </p:txBody>
      </p:sp>
      <p:sp>
        <p:nvSpPr>
          <p:cNvPr id="23" name="Shape 21"/>
          <p:cNvSpPr/>
          <p:nvPr/>
        </p:nvSpPr>
        <p:spPr>
          <a:xfrm>
            <a:off x="2737366" y="4924306"/>
            <a:ext cx="9155668" cy="2130504"/>
          </a:xfrm>
          <a:prstGeom prst="roundRect">
            <a:avLst>
              <a:gd name="adj" fmla="val 3167"/>
            </a:avLst>
          </a:prstGeom>
          <a:noFill/>
          <a:ln w="7620">
            <a:solidFill>
              <a:srgbClr val="FFFFFF">
                <a:alpha val="24000"/>
              </a:srgbClr>
            </a:solidFill>
            <a:prstDash val="solid"/>
          </a:ln>
        </p:spPr>
      </p:sp>
      <p:sp>
        <p:nvSpPr>
          <p:cNvPr id="24" name="Shape 22"/>
          <p:cNvSpPr/>
          <p:nvPr/>
        </p:nvSpPr>
        <p:spPr>
          <a:xfrm>
            <a:off x="2744986" y="4931926"/>
            <a:ext cx="9140428" cy="352544"/>
          </a:xfrm>
          <a:prstGeom prst="rect">
            <a:avLst/>
          </a:prstGeom>
          <a:solidFill>
            <a:srgbClr val="FFFFFF">
              <a:alpha val="4000"/>
            </a:srgbClr>
          </a:solidFill>
          <a:ln/>
        </p:spPr>
      </p:sp>
      <p:sp>
        <p:nvSpPr>
          <p:cNvPr id="25" name="Text 23"/>
          <p:cNvSpPr/>
          <p:nvPr/>
        </p:nvSpPr>
        <p:spPr>
          <a:xfrm>
            <a:off x="2905601" y="5002173"/>
            <a:ext cx="4245173" cy="212050"/>
          </a:xfrm>
          <a:prstGeom prst="rect">
            <a:avLst/>
          </a:prstGeom>
          <a:noFill/>
          <a:ln/>
        </p:spPr>
        <p:txBody>
          <a:bodyPr wrap="none" lIns="0" tIns="0" rIns="0" bIns="0" rtlCol="0" anchor="t"/>
          <a:lstStyle/>
          <a:p>
            <a:pPr algn="l" indent="0" marL="0">
              <a:lnSpc>
                <a:spcPts val="1650"/>
              </a:lnSpc>
              <a:buNone/>
            </a:pPr>
            <a:r>
              <a:rPr lang="en-US" sz="1250" dirty="0">
                <a:solidFill>
                  <a:srgbClr val="8F8F8F"/>
                </a:solidFill>
                <a:latin typeface="Funnel Sans" pitchFamily="34" charset="0"/>
                <a:ea typeface="Funnel Sans" pitchFamily="34" charset="-122"/>
                <a:cs typeface="Funnel Sans" pitchFamily="34" charset="-120"/>
              </a:rPr>
              <a:t>item_purchased</a:t>
            </a:r>
            <a:endParaRPr lang="en-US" sz="1250" dirty="0"/>
          </a:p>
        </p:txBody>
      </p:sp>
      <p:sp>
        <p:nvSpPr>
          <p:cNvPr id="26" name="Text 24"/>
          <p:cNvSpPr/>
          <p:nvPr/>
        </p:nvSpPr>
        <p:spPr>
          <a:xfrm>
            <a:off x="7479625" y="5002173"/>
            <a:ext cx="4245173" cy="212050"/>
          </a:xfrm>
          <a:prstGeom prst="rect">
            <a:avLst/>
          </a:prstGeom>
          <a:noFill/>
          <a:ln/>
        </p:spPr>
        <p:txBody>
          <a:bodyPr wrap="none" lIns="0" tIns="0" rIns="0" bIns="0" rtlCol="0" anchor="t"/>
          <a:lstStyle/>
          <a:p>
            <a:pPr algn="l" indent="0" marL="0">
              <a:lnSpc>
                <a:spcPts val="1650"/>
              </a:lnSpc>
              <a:buNone/>
            </a:pPr>
            <a:r>
              <a:rPr lang="en-US" sz="1250" dirty="0">
                <a:solidFill>
                  <a:srgbClr val="8F8F8F"/>
                </a:solidFill>
                <a:latin typeface="Funnel Sans" pitchFamily="34" charset="0"/>
                <a:ea typeface="Funnel Sans" pitchFamily="34" charset="-122"/>
                <a:cs typeface="Funnel Sans" pitchFamily="34" charset="-120"/>
              </a:rPr>
              <a:t>discount_rate</a:t>
            </a:r>
            <a:endParaRPr lang="en-US" sz="1250" dirty="0"/>
          </a:p>
        </p:txBody>
      </p:sp>
      <p:sp>
        <p:nvSpPr>
          <p:cNvPr id="27" name="Shape 25"/>
          <p:cNvSpPr/>
          <p:nvPr/>
        </p:nvSpPr>
        <p:spPr>
          <a:xfrm>
            <a:off x="2744986" y="5284470"/>
            <a:ext cx="9140428" cy="352544"/>
          </a:xfrm>
          <a:prstGeom prst="rect">
            <a:avLst/>
          </a:prstGeom>
          <a:solidFill>
            <a:srgbClr val="000000">
              <a:alpha val="4000"/>
            </a:srgbClr>
          </a:solidFill>
          <a:ln/>
        </p:spPr>
      </p:sp>
      <p:sp>
        <p:nvSpPr>
          <p:cNvPr id="28" name="Text 26"/>
          <p:cNvSpPr/>
          <p:nvPr/>
        </p:nvSpPr>
        <p:spPr>
          <a:xfrm>
            <a:off x="2905601" y="5354717"/>
            <a:ext cx="4245173" cy="212050"/>
          </a:xfrm>
          <a:prstGeom prst="rect">
            <a:avLst/>
          </a:prstGeom>
          <a:noFill/>
          <a:ln/>
        </p:spPr>
        <p:txBody>
          <a:bodyPr wrap="none" lIns="0" tIns="0" rIns="0" bIns="0" rtlCol="0" anchor="t"/>
          <a:lstStyle/>
          <a:p>
            <a:pPr algn="l" indent="0" marL="0">
              <a:lnSpc>
                <a:spcPts val="1650"/>
              </a:lnSpc>
              <a:buNone/>
            </a:pPr>
            <a:r>
              <a:rPr lang="en-US" sz="1250" dirty="0">
                <a:solidFill>
                  <a:srgbClr val="8F8F8F"/>
                </a:solidFill>
                <a:latin typeface="Funnel Sans" pitchFamily="34" charset="0"/>
                <a:ea typeface="Funnel Sans" pitchFamily="34" charset="-122"/>
                <a:cs typeface="Funnel Sans" pitchFamily="34" charset="-120"/>
              </a:rPr>
              <a:t>Hat</a:t>
            </a:r>
            <a:endParaRPr lang="en-US" sz="1250" dirty="0"/>
          </a:p>
        </p:txBody>
      </p:sp>
      <p:sp>
        <p:nvSpPr>
          <p:cNvPr id="29" name="Text 27"/>
          <p:cNvSpPr/>
          <p:nvPr/>
        </p:nvSpPr>
        <p:spPr>
          <a:xfrm>
            <a:off x="7479625" y="5354717"/>
            <a:ext cx="4245173" cy="212050"/>
          </a:xfrm>
          <a:prstGeom prst="rect">
            <a:avLst/>
          </a:prstGeom>
          <a:noFill/>
          <a:ln/>
        </p:spPr>
        <p:txBody>
          <a:bodyPr wrap="none" lIns="0" tIns="0" rIns="0" bIns="0" rtlCol="0" anchor="t"/>
          <a:lstStyle/>
          <a:p>
            <a:pPr algn="l" indent="0" marL="0">
              <a:lnSpc>
                <a:spcPts val="1650"/>
              </a:lnSpc>
              <a:buNone/>
            </a:pPr>
            <a:r>
              <a:rPr lang="en-US" sz="1250" dirty="0">
                <a:solidFill>
                  <a:srgbClr val="8F8F8F"/>
                </a:solidFill>
                <a:latin typeface="Funnel Sans" pitchFamily="34" charset="0"/>
                <a:ea typeface="Funnel Sans" pitchFamily="34" charset="-122"/>
                <a:cs typeface="Funnel Sans" pitchFamily="34" charset="-120"/>
              </a:rPr>
              <a:t>50.00</a:t>
            </a:r>
            <a:endParaRPr lang="en-US" sz="1250" dirty="0"/>
          </a:p>
        </p:txBody>
      </p:sp>
      <p:sp>
        <p:nvSpPr>
          <p:cNvPr id="30" name="Shape 28"/>
          <p:cNvSpPr/>
          <p:nvPr/>
        </p:nvSpPr>
        <p:spPr>
          <a:xfrm>
            <a:off x="2744986" y="5637014"/>
            <a:ext cx="9140428" cy="352544"/>
          </a:xfrm>
          <a:prstGeom prst="rect">
            <a:avLst/>
          </a:prstGeom>
          <a:solidFill>
            <a:srgbClr val="FFFFFF">
              <a:alpha val="4000"/>
            </a:srgbClr>
          </a:solidFill>
          <a:ln/>
        </p:spPr>
      </p:sp>
      <p:sp>
        <p:nvSpPr>
          <p:cNvPr id="31" name="Text 29"/>
          <p:cNvSpPr/>
          <p:nvPr/>
        </p:nvSpPr>
        <p:spPr>
          <a:xfrm>
            <a:off x="2905601" y="5707261"/>
            <a:ext cx="4245173" cy="212050"/>
          </a:xfrm>
          <a:prstGeom prst="rect">
            <a:avLst/>
          </a:prstGeom>
          <a:noFill/>
          <a:ln/>
        </p:spPr>
        <p:txBody>
          <a:bodyPr wrap="none" lIns="0" tIns="0" rIns="0" bIns="0" rtlCol="0" anchor="t"/>
          <a:lstStyle/>
          <a:p>
            <a:pPr algn="l" indent="0" marL="0">
              <a:lnSpc>
                <a:spcPts val="1650"/>
              </a:lnSpc>
              <a:buNone/>
            </a:pPr>
            <a:r>
              <a:rPr lang="en-US" sz="1250" dirty="0">
                <a:solidFill>
                  <a:srgbClr val="8F8F8F"/>
                </a:solidFill>
                <a:latin typeface="Funnel Sans" pitchFamily="34" charset="0"/>
                <a:ea typeface="Funnel Sans" pitchFamily="34" charset="-122"/>
                <a:cs typeface="Funnel Sans" pitchFamily="34" charset="-120"/>
              </a:rPr>
              <a:t>Sneakers</a:t>
            </a:r>
            <a:endParaRPr lang="en-US" sz="1250" dirty="0"/>
          </a:p>
        </p:txBody>
      </p:sp>
      <p:sp>
        <p:nvSpPr>
          <p:cNvPr id="32" name="Text 30"/>
          <p:cNvSpPr/>
          <p:nvPr/>
        </p:nvSpPr>
        <p:spPr>
          <a:xfrm>
            <a:off x="7479625" y="5707261"/>
            <a:ext cx="4245173" cy="212050"/>
          </a:xfrm>
          <a:prstGeom prst="rect">
            <a:avLst/>
          </a:prstGeom>
          <a:noFill/>
          <a:ln/>
        </p:spPr>
        <p:txBody>
          <a:bodyPr wrap="none" lIns="0" tIns="0" rIns="0" bIns="0" rtlCol="0" anchor="t"/>
          <a:lstStyle/>
          <a:p>
            <a:pPr algn="l" indent="0" marL="0">
              <a:lnSpc>
                <a:spcPts val="1650"/>
              </a:lnSpc>
              <a:buNone/>
            </a:pPr>
            <a:r>
              <a:rPr lang="en-US" sz="1250" dirty="0">
                <a:solidFill>
                  <a:srgbClr val="8F8F8F"/>
                </a:solidFill>
                <a:latin typeface="Funnel Sans" pitchFamily="34" charset="0"/>
                <a:ea typeface="Funnel Sans" pitchFamily="34" charset="-122"/>
                <a:cs typeface="Funnel Sans" pitchFamily="34" charset="-120"/>
              </a:rPr>
              <a:t>49.66</a:t>
            </a:r>
            <a:endParaRPr lang="en-US" sz="1250" dirty="0"/>
          </a:p>
        </p:txBody>
      </p:sp>
      <p:sp>
        <p:nvSpPr>
          <p:cNvPr id="33" name="Shape 31"/>
          <p:cNvSpPr/>
          <p:nvPr/>
        </p:nvSpPr>
        <p:spPr>
          <a:xfrm>
            <a:off x="2744986" y="5989558"/>
            <a:ext cx="9140428" cy="352544"/>
          </a:xfrm>
          <a:prstGeom prst="rect">
            <a:avLst/>
          </a:prstGeom>
          <a:solidFill>
            <a:srgbClr val="000000">
              <a:alpha val="4000"/>
            </a:srgbClr>
          </a:solidFill>
          <a:ln/>
        </p:spPr>
      </p:sp>
      <p:sp>
        <p:nvSpPr>
          <p:cNvPr id="34" name="Text 32"/>
          <p:cNvSpPr/>
          <p:nvPr/>
        </p:nvSpPr>
        <p:spPr>
          <a:xfrm>
            <a:off x="2905601" y="6059805"/>
            <a:ext cx="4245173" cy="212050"/>
          </a:xfrm>
          <a:prstGeom prst="rect">
            <a:avLst/>
          </a:prstGeom>
          <a:noFill/>
          <a:ln/>
        </p:spPr>
        <p:txBody>
          <a:bodyPr wrap="none" lIns="0" tIns="0" rIns="0" bIns="0" rtlCol="0" anchor="t"/>
          <a:lstStyle/>
          <a:p>
            <a:pPr algn="l" indent="0" marL="0">
              <a:lnSpc>
                <a:spcPts val="1650"/>
              </a:lnSpc>
              <a:buNone/>
            </a:pPr>
            <a:r>
              <a:rPr lang="en-US" sz="1250" dirty="0">
                <a:solidFill>
                  <a:srgbClr val="8F8F8F"/>
                </a:solidFill>
                <a:latin typeface="Funnel Sans" pitchFamily="34" charset="0"/>
                <a:ea typeface="Funnel Sans" pitchFamily="34" charset="-122"/>
                <a:cs typeface="Funnel Sans" pitchFamily="34" charset="-120"/>
              </a:rPr>
              <a:t>Coat</a:t>
            </a:r>
            <a:endParaRPr lang="en-US" sz="1250" dirty="0"/>
          </a:p>
        </p:txBody>
      </p:sp>
      <p:sp>
        <p:nvSpPr>
          <p:cNvPr id="35" name="Text 33"/>
          <p:cNvSpPr/>
          <p:nvPr/>
        </p:nvSpPr>
        <p:spPr>
          <a:xfrm>
            <a:off x="7479625" y="6059805"/>
            <a:ext cx="4245173" cy="212050"/>
          </a:xfrm>
          <a:prstGeom prst="rect">
            <a:avLst/>
          </a:prstGeom>
          <a:noFill/>
          <a:ln/>
        </p:spPr>
        <p:txBody>
          <a:bodyPr wrap="none" lIns="0" tIns="0" rIns="0" bIns="0" rtlCol="0" anchor="t"/>
          <a:lstStyle/>
          <a:p>
            <a:pPr algn="l" indent="0" marL="0">
              <a:lnSpc>
                <a:spcPts val="1650"/>
              </a:lnSpc>
              <a:buNone/>
            </a:pPr>
            <a:r>
              <a:rPr lang="en-US" sz="1250" dirty="0">
                <a:solidFill>
                  <a:srgbClr val="8F8F8F"/>
                </a:solidFill>
                <a:latin typeface="Funnel Sans" pitchFamily="34" charset="0"/>
                <a:ea typeface="Funnel Sans" pitchFamily="34" charset="-122"/>
                <a:cs typeface="Funnel Sans" pitchFamily="34" charset="-120"/>
              </a:rPr>
              <a:t>49.07</a:t>
            </a:r>
            <a:endParaRPr lang="en-US" sz="1250" dirty="0"/>
          </a:p>
        </p:txBody>
      </p:sp>
      <p:sp>
        <p:nvSpPr>
          <p:cNvPr id="36" name="Shape 34"/>
          <p:cNvSpPr/>
          <p:nvPr/>
        </p:nvSpPr>
        <p:spPr>
          <a:xfrm>
            <a:off x="2744986" y="6342102"/>
            <a:ext cx="9140428" cy="352544"/>
          </a:xfrm>
          <a:prstGeom prst="rect">
            <a:avLst/>
          </a:prstGeom>
          <a:solidFill>
            <a:srgbClr val="FFFFFF">
              <a:alpha val="4000"/>
            </a:srgbClr>
          </a:solidFill>
          <a:ln/>
        </p:spPr>
      </p:sp>
      <p:sp>
        <p:nvSpPr>
          <p:cNvPr id="37" name="Text 35"/>
          <p:cNvSpPr/>
          <p:nvPr/>
        </p:nvSpPr>
        <p:spPr>
          <a:xfrm>
            <a:off x="2905601" y="6412349"/>
            <a:ext cx="4245173" cy="212050"/>
          </a:xfrm>
          <a:prstGeom prst="rect">
            <a:avLst/>
          </a:prstGeom>
          <a:noFill/>
          <a:ln/>
        </p:spPr>
        <p:txBody>
          <a:bodyPr wrap="none" lIns="0" tIns="0" rIns="0" bIns="0" rtlCol="0" anchor="t"/>
          <a:lstStyle/>
          <a:p>
            <a:pPr algn="l" indent="0" marL="0">
              <a:lnSpc>
                <a:spcPts val="1650"/>
              </a:lnSpc>
              <a:buNone/>
            </a:pPr>
            <a:r>
              <a:rPr lang="en-US" sz="1250" dirty="0">
                <a:solidFill>
                  <a:srgbClr val="8F8F8F"/>
                </a:solidFill>
                <a:latin typeface="Funnel Sans" pitchFamily="34" charset="0"/>
                <a:ea typeface="Funnel Sans" pitchFamily="34" charset="-122"/>
                <a:cs typeface="Funnel Sans" pitchFamily="34" charset="-120"/>
              </a:rPr>
              <a:t>Sweater</a:t>
            </a:r>
            <a:endParaRPr lang="en-US" sz="1250" dirty="0"/>
          </a:p>
        </p:txBody>
      </p:sp>
      <p:sp>
        <p:nvSpPr>
          <p:cNvPr id="38" name="Text 36"/>
          <p:cNvSpPr/>
          <p:nvPr/>
        </p:nvSpPr>
        <p:spPr>
          <a:xfrm>
            <a:off x="7479625" y="6412349"/>
            <a:ext cx="4245173" cy="212050"/>
          </a:xfrm>
          <a:prstGeom prst="rect">
            <a:avLst/>
          </a:prstGeom>
          <a:noFill/>
          <a:ln/>
        </p:spPr>
        <p:txBody>
          <a:bodyPr wrap="none" lIns="0" tIns="0" rIns="0" bIns="0" rtlCol="0" anchor="t"/>
          <a:lstStyle/>
          <a:p>
            <a:pPr algn="l" indent="0" marL="0">
              <a:lnSpc>
                <a:spcPts val="1650"/>
              </a:lnSpc>
              <a:buNone/>
            </a:pPr>
            <a:r>
              <a:rPr lang="en-US" sz="1250" dirty="0">
                <a:solidFill>
                  <a:srgbClr val="8F8F8F"/>
                </a:solidFill>
                <a:latin typeface="Funnel Sans" pitchFamily="34" charset="0"/>
                <a:ea typeface="Funnel Sans" pitchFamily="34" charset="-122"/>
                <a:cs typeface="Funnel Sans" pitchFamily="34" charset="-120"/>
              </a:rPr>
              <a:t>48.17</a:t>
            </a:r>
            <a:endParaRPr lang="en-US" sz="1250" dirty="0"/>
          </a:p>
        </p:txBody>
      </p:sp>
      <p:sp>
        <p:nvSpPr>
          <p:cNvPr id="39" name="Shape 37"/>
          <p:cNvSpPr/>
          <p:nvPr/>
        </p:nvSpPr>
        <p:spPr>
          <a:xfrm>
            <a:off x="2744986" y="6694646"/>
            <a:ext cx="9140428" cy="352544"/>
          </a:xfrm>
          <a:prstGeom prst="rect">
            <a:avLst/>
          </a:prstGeom>
          <a:solidFill>
            <a:srgbClr val="000000">
              <a:alpha val="4000"/>
            </a:srgbClr>
          </a:solidFill>
          <a:ln/>
        </p:spPr>
      </p:sp>
      <p:sp>
        <p:nvSpPr>
          <p:cNvPr id="40" name="Text 38"/>
          <p:cNvSpPr/>
          <p:nvPr/>
        </p:nvSpPr>
        <p:spPr>
          <a:xfrm>
            <a:off x="2905601" y="6764893"/>
            <a:ext cx="4245173" cy="212050"/>
          </a:xfrm>
          <a:prstGeom prst="rect">
            <a:avLst/>
          </a:prstGeom>
          <a:noFill/>
          <a:ln/>
        </p:spPr>
        <p:txBody>
          <a:bodyPr wrap="none" lIns="0" tIns="0" rIns="0" bIns="0" rtlCol="0" anchor="t"/>
          <a:lstStyle/>
          <a:p>
            <a:pPr algn="l" indent="0" marL="0">
              <a:lnSpc>
                <a:spcPts val="1650"/>
              </a:lnSpc>
              <a:buNone/>
            </a:pPr>
            <a:r>
              <a:rPr lang="en-US" sz="1250" dirty="0">
                <a:solidFill>
                  <a:srgbClr val="8F8F8F"/>
                </a:solidFill>
                <a:latin typeface="Funnel Sans" pitchFamily="34" charset="0"/>
                <a:ea typeface="Funnel Sans" pitchFamily="34" charset="-122"/>
                <a:cs typeface="Funnel Sans" pitchFamily="34" charset="-120"/>
              </a:rPr>
              <a:t>Pants</a:t>
            </a:r>
            <a:endParaRPr lang="en-US" sz="1250" dirty="0"/>
          </a:p>
        </p:txBody>
      </p:sp>
      <p:sp>
        <p:nvSpPr>
          <p:cNvPr id="41" name="Text 39"/>
          <p:cNvSpPr/>
          <p:nvPr/>
        </p:nvSpPr>
        <p:spPr>
          <a:xfrm>
            <a:off x="7479625" y="6764893"/>
            <a:ext cx="4245173" cy="212050"/>
          </a:xfrm>
          <a:prstGeom prst="rect">
            <a:avLst/>
          </a:prstGeom>
          <a:noFill/>
          <a:ln/>
        </p:spPr>
        <p:txBody>
          <a:bodyPr wrap="none" lIns="0" tIns="0" rIns="0" bIns="0" rtlCol="0" anchor="t"/>
          <a:lstStyle/>
          <a:p>
            <a:pPr algn="l" indent="0" marL="0">
              <a:lnSpc>
                <a:spcPts val="1650"/>
              </a:lnSpc>
              <a:buNone/>
            </a:pPr>
            <a:r>
              <a:rPr lang="en-US" sz="1250" dirty="0">
                <a:solidFill>
                  <a:srgbClr val="8F8F8F"/>
                </a:solidFill>
                <a:latin typeface="Funnel Sans" pitchFamily="34" charset="0"/>
                <a:ea typeface="Funnel Sans" pitchFamily="34" charset="-122"/>
                <a:cs typeface="Funnel Sans" pitchFamily="34" charset="-120"/>
              </a:rPr>
              <a:t>47.37</a:t>
            </a:r>
            <a:endParaRPr lang="en-US" sz="12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3797022" y="1445895"/>
            <a:ext cx="6906101" cy="385763"/>
          </a:xfrm>
          <a:prstGeom prst="rect">
            <a:avLst/>
          </a:prstGeom>
          <a:noFill/>
          <a:ln/>
        </p:spPr>
        <p:txBody>
          <a:bodyPr wrap="none" lIns="0" tIns="0" rIns="0" bIns="0" rtlCol="0" anchor="t"/>
          <a:lstStyle/>
          <a:p>
            <a:pPr algn="l" indent="0" marL="0">
              <a:lnSpc>
                <a:spcPts val="3000"/>
              </a:lnSpc>
              <a:buNone/>
            </a:pPr>
            <a:r>
              <a:rPr lang="en-US" sz="2400" dirty="0">
                <a:solidFill>
                  <a:srgbClr val="DDDDDD"/>
                </a:solidFill>
                <a:latin typeface="Mona Sans Semi Bold" pitchFamily="34" charset="0"/>
                <a:ea typeface="Mona Sans Semi Bold" pitchFamily="34" charset="-122"/>
                <a:cs typeface="Mona Sans Semi Bold" pitchFamily="34" charset="-120"/>
              </a:rPr>
              <a:t>Customer Segmentation and Product Ranking</a:t>
            </a:r>
            <a:endParaRPr lang="en-US" sz="2400" dirty="0"/>
          </a:p>
        </p:txBody>
      </p:sp>
      <p:sp>
        <p:nvSpPr>
          <p:cNvPr id="3" name="Text 1"/>
          <p:cNvSpPr/>
          <p:nvPr/>
        </p:nvSpPr>
        <p:spPr>
          <a:xfrm>
            <a:off x="3797022" y="1856303"/>
            <a:ext cx="1980128" cy="192881"/>
          </a:xfrm>
          <a:prstGeom prst="rect">
            <a:avLst/>
          </a:prstGeom>
          <a:noFill/>
          <a:ln/>
        </p:spPr>
        <p:txBody>
          <a:bodyPr wrap="none" lIns="0" tIns="0" rIns="0" bIns="0" rtlCol="0" anchor="t"/>
          <a:lstStyle/>
          <a:p>
            <a:pPr algn="l" indent="0" marL="0">
              <a:lnSpc>
                <a:spcPts val="1500"/>
              </a:lnSpc>
              <a:buNone/>
            </a:pPr>
            <a:r>
              <a:rPr lang="en-US" sz="1200" dirty="0">
                <a:solidFill>
                  <a:srgbClr val="DDDDDD"/>
                </a:solidFill>
                <a:latin typeface="Mona Sans Semi Bold" pitchFamily="34" charset="0"/>
                <a:ea typeface="Mona Sans Semi Bold" pitchFamily="34" charset="-122"/>
                <a:cs typeface="Mona Sans Semi Bold" pitchFamily="34" charset="-120"/>
              </a:rPr>
              <a:t>7. Customer Segmentation</a:t>
            </a:r>
            <a:endParaRPr lang="en-US" sz="1200" dirty="0"/>
          </a:p>
        </p:txBody>
      </p:sp>
      <p:sp>
        <p:nvSpPr>
          <p:cNvPr id="4" name="Text 2"/>
          <p:cNvSpPr/>
          <p:nvPr/>
        </p:nvSpPr>
        <p:spPr>
          <a:xfrm>
            <a:off x="3797022" y="2141696"/>
            <a:ext cx="7036237" cy="148114"/>
          </a:xfrm>
          <a:prstGeom prst="rect">
            <a:avLst/>
          </a:prstGeom>
          <a:noFill/>
          <a:ln/>
        </p:spPr>
        <p:txBody>
          <a:bodyPr wrap="none" lIns="0" tIns="0" rIns="0" bIns="0" rtlCol="0" anchor="t"/>
          <a:lstStyle/>
          <a:p>
            <a:pPr algn="l" indent="0" marL="0">
              <a:lnSpc>
                <a:spcPts val="1150"/>
              </a:lnSpc>
              <a:buNone/>
            </a:pPr>
            <a:r>
              <a:rPr lang="en-US" sz="950" dirty="0">
                <a:solidFill>
                  <a:srgbClr val="8F8F8F"/>
                </a:solidFill>
                <a:latin typeface="Funnel Sans" pitchFamily="34" charset="0"/>
                <a:ea typeface="Funnel Sans" pitchFamily="34" charset="-122"/>
                <a:cs typeface="Funnel Sans" pitchFamily="34" charset="-120"/>
              </a:rPr>
              <a:t>Classified customers into New, Returning, and Loyal segments based on purchase history.</a:t>
            </a:r>
            <a:endParaRPr lang="en-US" sz="950" dirty="0"/>
          </a:p>
        </p:txBody>
      </p:sp>
      <p:sp>
        <p:nvSpPr>
          <p:cNvPr id="5" name="Shape 3"/>
          <p:cNvSpPr/>
          <p:nvPr/>
        </p:nvSpPr>
        <p:spPr>
          <a:xfrm>
            <a:off x="3797022" y="2359223"/>
            <a:ext cx="7036237" cy="964882"/>
          </a:xfrm>
          <a:prstGeom prst="roundRect">
            <a:avLst>
              <a:gd name="adj" fmla="val 5373"/>
            </a:avLst>
          </a:prstGeom>
          <a:noFill/>
          <a:ln w="7620">
            <a:solidFill>
              <a:srgbClr val="FFFFFF">
                <a:alpha val="24000"/>
              </a:srgbClr>
            </a:solidFill>
            <a:prstDash val="solid"/>
          </a:ln>
        </p:spPr>
      </p:sp>
      <p:sp>
        <p:nvSpPr>
          <p:cNvPr id="6" name="Shape 4"/>
          <p:cNvSpPr/>
          <p:nvPr/>
        </p:nvSpPr>
        <p:spPr>
          <a:xfrm>
            <a:off x="3804642" y="2366843"/>
            <a:ext cx="7020997" cy="237411"/>
          </a:xfrm>
          <a:prstGeom prst="rect">
            <a:avLst/>
          </a:prstGeom>
          <a:solidFill>
            <a:srgbClr val="FFFFFF">
              <a:alpha val="4000"/>
            </a:srgbClr>
          </a:solidFill>
          <a:ln/>
        </p:spPr>
      </p:sp>
      <p:sp>
        <p:nvSpPr>
          <p:cNvPr id="7" name="Text 5"/>
          <p:cNvSpPr/>
          <p:nvPr/>
        </p:nvSpPr>
        <p:spPr>
          <a:xfrm>
            <a:off x="3928110" y="2411492"/>
            <a:ext cx="3259931" cy="148114"/>
          </a:xfrm>
          <a:prstGeom prst="rect">
            <a:avLst/>
          </a:prstGeom>
          <a:noFill/>
          <a:ln/>
        </p:spPr>
        <p:txBody>
          <a:bodyPr wrap="none" lIns="0" tIns="0" rIns="0" bIns="0" rtlCol="0" anchor="t"/>
          <a:lstStyle/>
          <a:p>
            <a:pPr algn="l" indent="0" marL="0">
              <a:lnSpc>
                <a:spcPts val="1150"/>
              </a:lnSpc>
              <a:buNone/>
            </a:pPr>
            <a:r>
              <a:rPr lang="en-US" sz="950" dirty="0">
                <a:solidFill>
                  <a:srgbClr val="8F8F8F"/>
                </a:solidFill>
                <a:latin typeface="Funnel Sans" pitchFamily="34" charset="0"/>
                <a:ea typeface="Funnel Sans" pitchFamily="34" charset="-122"/>
                <a:cs typeface="Funnel Sans" pitchFamily="34" charset="-120"/>
              </a:rPr>
              <a:t>customer_segment</a:t>
            </a:r>
            <a:endParaRPr lang="en-US" sz="950" dirty="0"/>
          </a:p>
        </p:txBody>
      </p:sp>
      <p:sp>
        <p:nvSpPr>
          <p:cNvPr id="8" name="Text 6"/>
          <p:cNvSpPr/>
          <p:nvPr/>
        </p:nvSpPr>
        <p:spPr>
          <a:xfrm>
            <a:off x="7442359" y="2411492"/>
            <a:ext cx="3259931" cy="148114"/>
          </a:xfrm>
          <a:prstGeom prst="rect">
            <a:avLst/>
          </a:prstGeom>
          <a:noFill/>
          <a:ln/>
        </p:spPr>
        <p:txBody>
          <a:bodyPr wrap="none" lIns="0" tIns="0" rIns="0" bIns="0" rtlCol="0" anchor="t"/>
          <a:lstStyle/>
          <a:p>
            <a:pPr algn="l" indent="0" marL="0">
              <a:lnSpc>
                <a:spcPts val="1150"/>
              </a:lnSpc>
              <a:buNone/>
            </a:pPr>
            <a:r>
              <a:rPr lang="en-US" sz="950" dirty="0">
                <a:solidFill>
                  <a:srgbClr val="8F8F8F"/>
                </a:solidFill>
                <a:latin typeface="Funnel Sans" pitchFamily="34" charset="0"/>
                <a:ea typeface="Funnel Sans" pitchFamily="34" charset="-122"/>
                <a:cs typeface="Funnel Sans" pitchFamily="34" charset="-120"/>
              </a:rPr>
              <a:t>Number of Customers</a:t>
            </a:r>
            <a:endParaRPr lang="en-US" sz="950" dirty="0"/>
          </a:p>
        </p:txBody>
      </p:sp>
      <p:sp>
        <p:nvSpPr>
          <p:cNvPr id="9" name="Shape 7"/>
          <p:cNvSpPr/>
          <p:nvPr/>
        </p:nvSpPr>
        <p:spPr>
          <a:xfrm>
            <a:off x="3804642" y="2604254"/>
            <a:ext cx="7020997" cy="237411"/>
          </a:xfrm>
          <a:prstGeom prst="rect">
            <a:avLst/>
          </a:prstGeom>
          <a:solidFill>
            <a:srgbClr val="000000">
              <a:alpha val="4000"/>
            </a:srgbClr>
          </a:solidFill>
          <a:ln/>
        </p:spPr>
      </p:sp>
      <p:sp>
        <p:nvSpPr>
          <p:cNvPr id="10" name="Text 8"/>
          <p:cNvSpPr/>
          <p:nvPr/>
        </p:nvSpPr>
        <p:spPr>
          <a:xfrm>
            <a:off x="3928110" y="2648903"/>
            <a:ext cx="3259931" cy="148114"/>
          </a:xfrm>
          <a:prstGeom prst="rect">
            <a:avLst/>
          </a:prstGeom>
          <a:noFill/>
          <a:ln/>
        </p:spPr>
        <p:txBody>
          <a:bodyPr wrap="none" lIns="0" tIns="0" rIns="0" bIns="0" rtlCol="0" anchor="t"/>
          <a:lstStyle/>
          <a:p>
            <a:pPr algn="l" indent="0" marL="0">
              <a:lnSpc>
                <a:spcPts val="1150"/>
              </a:lnSpc>
              <a:buNone/>
            </a:pPr>
            <a:r>
              <a:rPr lang="en-US" sz="950" dirty="0">
                <a:solidFill>
                  <a:srgbClr val="8F8F8F"/>
                </a:solidFill>
                <a:latin typeface="Funnel Sans" pitchFamily="34" charset="0"/>
                <a:ea typeface="Funnel Sans" pitchFamily="34" charset="-122"/>
                <a:cs typeface="Funnel Sans" pitchFamily="34" charset="-120"/>
              </a:rPr>
              <a:t>Loyal</a:t>
            </a:r>
            <a:endParaRPr lang="en-US" sz="950" dirty="0"/>
          </a:p>
        </p:txBody>
      </p:sp>
      <p:sp>
        <p:nvSpPr>
          <p:cNvPr id="11" name="Text 9"/>
          <p:cNvSpPr/>
          <p:nvPr/>
        </p:nvSpPr>
        <p:spPr>
          <a:xfrm>
            <a:off x="7442359" y="2648903"/>
            <a:ext cx="3259931" cy="148114"/>
          </a:xfrm>
          <a:prstGeom prst="rect">
            <a:avLst/>
          </a:prstGeom>
          <a:noFill/>
          <a:ln/>
        </p:spPr>
        <p:txBody>
          <a:bodyPr wrap="none" lIns="0" tIns="0" rIns="0" bIns="0" rtlCol="0" anchor="t"/>
          <a:lstStyle/>
          <a:p>
            <a:pPr algn="l" indent="0" marL="0">
              <a:lnSpc>
                <a:spcPts val="1150"/>
              </a:lnSpc>
              <a:buNone/>
            </a:pPr>
            <a:r>
              <a:rPr lang="en-US" sz="950" dirty="0">
                <a:solidFill>
                  <a:srgbClr val="8F8F8F"/>
                </a:solidFill>
                <a:latin typeface="Funnel Sans" pitchFamily="34" charset="0"/>
                <a:ea typeface="Funnel Sans" pitchFamily="34" charset="-122"/>
                <a:cs typeface="Funnel Sans" pitchFamily="34" charset="-120"/>
              </a:rPr>
              <a:t>3116</a:t>
            </a:r>
            <a:endParaRPr lang="en-US" sz="950" dirty="0"/>
          </a:p>
        </p:txBody>
      </p:sp>
      <p:sp>
        <p:nvSpPr>
          <p:cNvPr id="12" name="Shape 10"/>
          <p:cNvSpPr/>
          <p:nvPr/>
        </p:nvSpPr>
        <p:spPr>
          <a:xfrm>
            <a:off x="3804642" y="2841665"/>
            <a:ext cx="7020997" cy="237411"/>
          </a:xfrm>
          <a:prstGeom prst="rect">
            <a:avLst/>
          </a:prstGeom>
          <a:solidFill>
            <a:srgbClr val="FFFFFF">
              <a:alpha val="4000"/>
            </a:srgbClr>
          </a:solidFill>
          <a:ln/>
        </p:spPr>
      </p:sp>
      <p:sp>
        <p:nvSpPr>
          <p:cNvPr id="13" name="Text 11"/>
          <p:cNvSpPr/>
          <p:nvPr/>
        </p:nvSpPr>
        <p:spPr>
          <a:xfrm>
            <a:off x="3928110" y="2886313"/>
            <a:ext cx="3259931" cy="148114"/>
          </a:xfrm>
          <a:prstGeom prst="rect">
            <a:avLst/>
          </a:prstGeom>
          <a:noFill/>
          <a:ln/>
        </p:spPr>
        <p:txBody>
          <a:bodyPr wrap="none" lIns="0" tIns="0" rIns="0" bIns="0" rtlCol="0" anchor="t"/>
          <a:lstStyle/>
          <a:p>
            <a:pPr algn="l" indent="0" marL="0">
              <a:lnSpc>
                <a:spcPts val="1150"/>
              </a:lnSpc>
              <a:buNone/>
            </a:pPr>
            <a:r>
              <a:rPr lang="en-US" sz="950" dirty="0">
                <a:solidFill>
                  <a:srgbClr val="8F8F8F"/>
                </a:solidFill>
                <a:latin typeface="Funnel Sans" pitchFamily="34" charset="0"/>
                <a:ea typeface="Funnel Sans" pitchFamily="34" charset="-122"/>
                <a:cs typeface="Funnel Sans" pitchFamily="34" charset="-120"/>
              </a:rPr>
              <a:t>New</a:t>
            </a:r>
            <a:endParaRPr lang="en-US" sz="950" dirty="0"/>
          </a:p>
        </p:txBody>
      </p:sp>
      <p:sp>
        <p:nvSpPr>
          <p:cNvPr id="14" name="Text 12"/>
          <p:cNvSpPr/>
          <p:nvPr/>
        </p:nvSpPr>
        <p:spPr>
          <a:xfrm>
            <a:off x="7442359" y="2886313"/>
            <a:ext cx="3259931" cy="148114"/>
          </a:xfrm>
          <a:prstGeom prst="rect">
            <a:avLst/>
          </a:prstGeom>
          <a:noFill/>
          <a:ln/>
        </p:spPr>
        <p:txBody>
          <a:bodyPr wrap="none" lIns="0" tIns="0" rIns="0" bIns="0" rtlCol="0" anchor="t"/>
          <a:lstStyle/>
          <a:p>
            <a:pPr algn="l" indent="0" marL="0">
              <a:lnSpc>
                <a:spcPts val="1150"/>
              </a:lnSpc>
              <a:buNone/>
            </a:pPr>
            <a:r>
              <a:rPr lang="en-US" sz="950" dirty="0">
                <a:solidFill>
                  <a:srgbClr val="8F8F8F"/>
                </a:solidFill>
                <a:latin typeface="Funnel Sans" pitchFamily="34" charset="0"/>
                <a:ea typeface="Funnel Sans" pitchFamily="34" charset="-122"/>
                <a:cs typeface="Funnel Sans" pitchFamily="34" charset="-120"/>
              </a:rPr>
              <a:t>83</a:t>
            </a:r>
            <a:endParaRPr lang="en-US" sz="950" dirty="0"/>
          </a:p>
        </p:txBody>
      </p:sp>
      <p:sp>
        <p:nvSpPr>
          <p:cNvPr id="15" name="Shape 13"/>
          <p:cNvSpPr/>
          <p:nvPr/>
        </p:nvSpPr>
        <p:spPr>
          <a:xfrm>
            <a:off x="3804642" y="3079075"/>
            <a:ext cx="7020997" cy="237411"/>
          </a:xfrm>
          <a:prstGeom prst="rect">
            <a:avLst/>
          </a:prstGeom>
          <a:solidFill>
            <a:srgbClr val="000000">
              <a:alpha val="4000"/>
            </a:srgbClr>
          </a:solidFill>
          <a:ln/>
        </p:spPr>
      </p:sp>
      <p:sp>
        <p:nvSpPr>
          <p:cNvPr id="16" name="Text 14"/>
          <p:cNvSpPr/>
          <p:nvPr/>
        </p:nvSpPr>
        <p:spPr>
          <a:xfrm>
            <a:off x="3928110" y="3123724"/>
            <a:ext cx="3259931" cy="148114"/>
          </a:xfrm>
          <a:prstGeom prst="rect">
            <a:avLst/>
          </a:prstGeom>
          <a:noFill/>
          <a:ln/>
        </p:spPr>
        <p:txBody>
          <a:bodyPr wrap="none" lIns="0" tIns="0" rIns="0" bIns="0" rtlCol="0" anchor="t"/>
          <a:lstStyle/>
          <a:p>
            <a:pPr algn="l" indent="0" marL="0">
              <a:lnSpc>
                <a:spcPts val="1150"/>
              </a:lnSpc>
              <a:buNone/>
            </a:pPr>
            <a:r>
              <a:rPr lang="en-US" sz="950" dirty="0">
                <a:solidFill>
                  <a:srgbClr val="8F8F8F"/>
                </a:solidFill>
                <a:latin typeface="Funnel Sans" pitchFamily="34" charset="0"/>
                <a:ea typeface="Funnel Sans" pitchFamily="34" charset="-122"/>
                <a:cs typeface="Funnel Sans" pitchFamily="34" charset="-120"/>
              </a:rPr>
              <a:t>Returning</a:t>
            </a:r>
            <a:endParaRPr lang="en-US" sz="950" dirty="0"/>
          </a:p>
        </p:txBody>
      </p:sp>
      <p:sp>
        <p:nvSpPr>
          <p:cNvPr id="17" name="Text 15"/>
          <p:cNvSpPr/>
          <p:nvPr/>
        </p:nvSpPr>
        <p:spPr>
          <a:xfrm>
            <a:off x="7442359" y="3123724"/>
            <a:ext cx="3259931" cy="148114"/>
          </a:xfrm>
          <a:prstGeom prst="rect">
            <a:avLst/>
          </a:prstGeom>
          <a:noFill/>
          <a:ln/>
        </p:spPr>
        <p:txBody>
          <a:bodyPr wrap="none" lIns="0" tIns="0" rIns="0" bIns="0" rtlCol="0" anchor="t"/>
          <a:lstStyle/>
          <a:p>
            <a:pPr algn="l" indent="0" marL="0">
              <a:lnSpc>
                <a:spcPts val="1150"/>
              </a:lnSpc>
              <a:buNone/>
            </a:pPr>
            <a:r>
              <a:rPr lang="en-US" sz="950" dirty="0">
                <a:solidFill>
                  <a:srgbClr val="8F8F8F"/>
                </a:solidFill>
                <a:latin typeface="Funnel Sans" pitchFamily="34" charset="0"/>
                <a:ea typeface="Funnel Sans" pitchFamily="34" charset="-122"/>
                <a:cs typeface="Funnel Sans" pitchFamily="34" charset="-120"/>
              </a:rPr>
              <a:t>701</a:t>
            </a:r>
            <a:endParaRPr lang="en-US" sz="950" dirty="0"/>
          </a:p>
        </p:txBody>
      </p:sp>
      <p:sp>
        <p:nvSpPr>
          <p:cNvPr id="18" name="Text 16"/>
          <p:cNvSpPr/>
          <p:nvPr/>
        </p:nvSpPr>
        <p:spPr>
          <a:xfrm>
            <a:off x="3797022" y="3416618"/>
            <a:ext cx="2273618" cy="192881"/>
          </a:xfrm>
          <a:prstGeom prst="rect">
            <a:avLst/>
          </a:prstGeom>
          <a:noFill/>
          <a:ln/>
        </p:spPr>
        <p:txBody>
          <a:bodyPr wrap="none" lIns="0" tIns="0" rIns="0" bIns="0" rtlCol="0" anchor="t"/>
          <a:lstStyle/>
          <a:p>
            <a:pPr algn="l" indent="0" marL="0">
              <a:lnSpc>
                <a:spcPts val="1500"/>
              </a:lnSpc>
              <a:buNone/>
            </a:pPr>
            <a:r>
              <a:rPr lang="en-US" sz="1200" dirty="0">
                <a:solidFill>
                  <a:srgbClr val="DDDDDD"/>
                </a:solidFill>
                <a:latin typeface="Mona Sans Semi Bold" pitchFamily="34" charset="0"/>
                <a:ea typeface="Mona Sans Semi Bold" pitchFamily="34" charset="-122"/>
                <a:cs typeface="Mona Sans Semi Bold" pitchFamily="34" charset="-120"/>
              </a:rPr>
              <a:t>8. Top 3 Products per Category</a:t>
            </a:r>
            <a:endParaRPr lang="en-US" sz="1200" dirty="0"/>
          </a:p>
        </p:txBody>
      </p:sp>
      <p:sp>
        <p:nvSpPr>
          <p:cNvPr id="19" name="Text 17"/>
          <p:cNvSpPr/>
          <p:nvPr/>
        </p:nvSpPr>
        <p:spPr>
          <a:xfrm>
            <a:off x="3797022" y="3702010"/>
            <a:ext cx="7036237" cy="148114"/>
          </a:xfrm>
          <a:prstGeom prst="rect">
            <a:avLst/>
          </a:prstGeom>
          <a:noFill/>
          <a:ln/>
        </p:spPr>
        <p:txBody>
          <a:bodyPr wrap="none" lIns="0" tIns="0" rIns="0" bIns="0" rtlCol="0" anchor="t"/>
          <a:lstStyle/>
          <a:p>
            <a:pPr algn="l" indent="0" marL="0">
              <a:lnSpc>
                <a:spcPts val="1150"/>
              </a:lnSpc>
              <a:buNone/>
            </a:pPr>
            <a:r>
              <a:rPr lang="en-US" sz="950" dirty="0">
                <a:solidFill>
                  <a:srgbClr val="8F8F8F"/>
                </a:solidFill>
                <a:latin typeface="Funnel Sans" pitchFamily="34" charset="0"/>
                <a:ea typeface="Funnel Sans" pitchFamily="34" charset="-122"/>
                <a:cs typeface="Funnel Sans" pitchFamily="34" charset="-120"/>
              </a:rPr>
              <a:t>Listed the most purchased products within each category.</a:t>
            </a:r>
            <a:endParaRPr lang="en-US" sz="950" dirty="0"/>
          </a:p>
        </p:txBody>
      </p:sp>
      <p:sp>
        <p:nvSpPr>
          <p:cNvPr id="20" name="Shape 18"/>
          <p:cNvSpPr/>
          <p:nvPr/>
        </p:nvSpPr>
        <p:spPr>
          <a:xfrm>
            <a:off x="3797022" y="3919538"/>
            <a:ext cx="7036237" cy="2864168"/>
          </a:xfrm>
          <a:prstGeom prst="roundRect">
            <a:avLst>
              <a:gd name="adj" fmla="val 1810"/>
            </a:avLst>
          </a:prstGeom>
          <a:noFill/>
          <a:ln w="7620">
            <a:solidFill>
              <a:srgbClr val="FFFFFF">
                <a:alpha val="24000"/>
              </a:srgbClr>
            </a:solidFill>
            <a:prstDash val="solid"/>
          </a:ln>
        </p:spPr>
      </p:sp>
      <p:sp>
        <p:nvSpPr>
          <p:cNvPr id="21" name="Shape 19"/>
          <p:cNvSpPr/>
          <p:nvPr/>
        </p:nvSpPr>
        <p:spPr>
          <a:xfrm>
            <a:off x="3804642" y="3927157"/>
            <a:ext cx="7020997" cy="237411"/>
          </a:xfrm>
          <a:prstGeom prst="rect">
            <a:avLst/>
          </a:prstGeom>
          <a:solidFill>
            <a:srgbClr val="FFFFFF">
              <a:alpha val="4000"/>
            </a:srgbClr>
          </a:solidFill>
          <a:ln/>
        </p:spPr>
      </p:sp>
      <p:sp>
        <p:nvSpPr>
          <p:cNvPr id="22" name="Text 20"/>
          <p:cNvSpPr/>
          <p:nvPr/>
        </p:nvSpPr>
        <p:spPr>
          <a:xfrm>
            <a:off x="3928110" y="3971806"/>
            <a:ext cx="1504712" cy="148114"/>
          </a:xfrm>
          <a:prstGeom prst="rect">
            <a:avLst/>
          </a:prstGeom>
          <a:noFill/>
          <a:ln/>
        </p:spPr>
        <p:txBody>
          <a:bodyPr wrap="none" lIns="0" tIns="0" rIns="0" bIns="0" rtlCol="0" anchor="t"/>
          <a:lstStyle/>
          <a:p>
            <a:pPr algn="l" indent="0" marL="0">
              <a:lnSpc>
                <a:spcPts val="1150"/>
              </a:lnSpc>
              <a:buNone/>
            </a:pPr>
            <a:r>
              <a:rPr lang="en-US" sz="950" dirty="0">
                <a:solidFill>
                  <a:srgbClr val="8F8F8F"/>
                </a:solidFill>
                <a:latin typeface="Funnel Sans" pitchFamily="34" charset="0"/>
                <a:ea typeface="Funnel Sans" pitchFamily="34" charset="-122"/>
                <a:cs typeface="Funnel Sans" pitchFamily="34" charset="-120"/>
              </a:rPr>
              <a:t>item_rank</a:t>
            </a:r>
            <a:endParaRPr lang="en-US" sz="950" dirty="0"/>
          </a:p>
        </p:txBody>
      </p:sp>
      <p:sp>
        <p:nvSpPr>
          <p:cNvPr id="23" name="Text 21"/>
          <p:cNvSpPr/>
          <p:nvPr/>
        </p:nvSpPr>
        <p:spPr>
          <a:xfrm>
            <a:off x="5687139" y="3971806"/>
            <a:ext cx="1500902" cy="148114"/>
          </a:xfrm>
          <a:prstGeom prst="rect">
            <a:avLst/>
          </a:prstGeom>
          <a:noFill/>
          <a:ln/>
        </p:spPr>
        <p:txBody>
          <a:bodyPr wrap="none" lIns="0" tIns="0" rIns="0" bIns="0" rtlCol="0" anchor="t"/>
          <a:lstStyle/>
          <a:p>
            <a:pPr algn="l" indent="0" marL="0">
              <a:lnSpc>
                <a:spcPts val="1150"/>
              </a:lnSpc>
              <a:buNone/>
            </a:pPr>
            <a:r>
              <a:rPr lang="en-US" sz="950" dirty="0">
                <a:solidFill>
                  <a:srgbClr val="8F8F8F"/>
                </a:solidFill>
                <a:latin typeface="Funnel Sans" pitchFamily="34" charset="0"/>
                <a:ea typeface="Funnel Sans" pitchFamily="34" charset="-122"/>
                <a:cs typeface="Funnel Sans" pitchFamily="34" charset="-120"/>
              </a:rPr>
              <a:t>category</a:t>
            </a:r>
            <a:endParaRPr lang="en-US" sz="950" dirty="0"/>
          </a:p>
        </p:txBody>
      </p:sp>
      <p:sp>
        <p:nvSpPr>
          <p:cNvPr id="24" name="Text 22"/>
          <p:cNvSpPr/>
          <p:nvPr/>
        </p:nvSpPr>
        <p:spPr>
          <a:xfrm>
            <a:off x="7442359" y="3971806"/>
            <a:ext cx="1500902" cy="148114"/>
          </a:xfrm>
          <a:prstGeom prst="rect">
            <a:avLst/>
          </a:prstGeom>
          <a:noFill/>
          <a:ln/>
        </p:spPr>
        <p:txBody>
          <a:bodyPr wrap="none" lIns="0" tIns="0" rIns="0" bIns="0" rtlCol="0" anchor="t"/>
          <a:lstStyle/>
          <a:p>
            <a:pPr algn="l" indent="0" marL="0">
              <a:lnSpc>
                <a:spcPts val="1150"/>
              </a:lnSpc>
              <a:buNone/>
            </a:pPr>
            <a:r>
              <a:rPr lang="en-US" sz="950" dirty="0">
                <a:solidFill>
                  <a:srgbClr val="8F8F8F"/>
                </a:solidFill>
                <a:latin typeface="Funnel Sans" pitchFamily="34" charset="0"/>
                <a:ea typeface="Funnel Sans" pitchFamily="34" charset="-122"/>
                <a:cs typeface="Funnel Sans" pitchFamily="34" charset="-120"/>
              </a:rPr>
              <a:t>item_purchased</a:t>
            </a:r>
            <a:endParaRPr lang="en-US" sz="950" dirty="0"/>
          </a:p>
        </p:txBody>
      </p:sp>
      <p:sp>
        <p:nvSpPr>
          <p:cNvPr id="25" name="Text 23"/>
          <p:cNvSpPr/>
          <p:nvPr/>
        </p:nvSpPr>
        <p:spPr>
          <a:xfrm>
            <a:off x="9197578" y="3971806"/>
            <a:ext cx="1504712" cy="148114"/>
          </a:xfrm>
          <a:prstGeom prst="rect">
            <a:avLst/>
          </a:prstGeom>
          <a:noFill/>
          <a:ln/>
        </p:spPr>
        <p:txBody>
          <a:bodyPr wrap="none" lIns="0" tIns="0" rIns="0" bIns="0" rtlCol="0" anchor="t"/>
          <a:lstStyle/>
          <a:p>
            <a:pPr algn="l" indent="0" marL="0">
              <a:lnSpc>
                <a:spcPts val="1150"/>
              </a:lnSpc>
              <a:buNone/>
            </a:pPr>
            <a:r>
              <a:rPr lang="en-US" sz="950" dirty="0">
                <a:solidFill>
                  <a:srgbClr val="8F8F8F"/>
                </a:solidFill>
                <a:latin typeface="Funnel Sans" pitchFamily="34" charset="0"/>
                <a:ea typeface="Funnel Sans" pitchFamily="34" charset="-122"/>
                <a:cs typeface="Funnel Sans" pitchFamily="34" charset="-120"/>
              </a:rPr>
              <a:t>total_orders</a:t>
            </a:r>
            <a:endParaRPr lang="en-US" sz="950" dirty="0"/>
          </a:p>
        </p:txBody>
      </p:sp>
      <p:sp>
        <p:nvSpPr>
          <p:cNvPr id="26" name="Shape 24"/>
          <p:cNvSpPr/>
          <p:nvPr/>
        </p:nvSpPr>
        <p:spPr>
          <a:xfrm>
            <a:off x="3804642" y="4164568"/>
            <a:ext cx="7020997" cy="237411"/>
          </a:xfrm>
          <a:prstGeom prst="rect">
            <a:avLst/>
          </a:prstGeom>
          <a:solidFill>
            <a:srgbClr val="000000">
              <a:alpha val="4000"/>
            </a:srgbClr>
          </a:solidFill>
          <a:ln/>
        </p:spPr>
      </p:sp>
      <p:sp>
        <p:nvSpPr>
          <p:cNvPr id="27" name="Text 25"/>
          <p:cNvSpPr/>
          <p:nvPr/>
        </p:nvSpPr>
        <p:spPr>
          <a:xfrm>
            <a:off x="3928110" y="4209217"/>
            <a:ext cx="1504712" cy="148114"/>
          </a:xfrm>
          <a:prstGeom prst="rect">
            <a:avLst/>
          </a:prstGeom>
          <a:noFill/>
          <a:ln/>
        </p:spPr>
        <p:txBody>
          <a:bodyPr wrap="none" lIns="0" tIns="0" rIns="0" bIns="0" rtlCol="0" anchor="t"/>
          <a:lstStyle/>
          <a:p>
            <a:pPr algn="l" indent="0" marL="0">
              <a:lnSpc>
                <a:spcPts val="1150"/>
              </a:lnSpc>
              <a:buNone/>
            </a:pPr>
            <a:r>
              <a:rPr lang="en-US" sz="950" dirty="0">
                <a:solidFill>
                  <a:srgbClr val="8F8F8F"/>
                </a:solidFill>
                <a:latin typeface="Funnel Sans" pitchFamily="34" charset="0"/>
                <a:ea typeface="Funnel Sans" pitchFamily="34" charset="-122"/>
                <a:cs typeface="Funnel Sans" pitchFamily="34" charset="-120"/>
              </a:rPr>
              <a:t>1</a:t>
            </a:r>
            <a:endParaRPr lang="en-US" sz="950" dirty="0"/>
          </a:p>
        </p:txBody>
      </p:sp>
      <p:sp>
        <p:nvSpPr>
          <p:cNvPr id="28" name="Text 26"/>
          <p:cNvSpPr/>
          <p:nvPr/>
        </p:nvSpPr>
        <p:spPr>
          <a:xfrm>
            <a:off x="5687139" y="4209217"/>
            <a:ext cx="1500902" cy="148114"/>
          </a:xfrm>
          <a:prstGeom prst="rect">
            <a:avLst/>
          </a:prstGeom>
          <a:noFill/>
          <a:ln/>
        </p:spPr>
        <p:txBody>
          <a:bodyPr wrap="none" lIns="0" tIns="0" rIns="0" bIns="0" rtlCol="0" anchor="t"/>
          <a:lstStyle/>
          <a:p>
            <a:pPr algn="l" indent="0" marL="0">
              <a:lnSpc>
                <a:spcPts val="1150"/>
              </a:lnSpc>
              <a:buNone/>
            </a:pPr>
            <a:r>
              <a:rPr lang="en-US" sz="950" dirty="0">
                <a:solidFill>
                  <a:srgbClr val="8F8F8F"/>
                </a:solidFill>
                <a:latin typeface="Funnel Sans" pitchFamily="34" charset="0"/>
                <a:ea typeface="Funnel Sans" pitchFamily="34" charset="-122"/>
                <a:cs typeface="Funnel Sans" pitchFamily="34" charset="-120"/>
              </a:rPr>
              <a:t>Accessories</a:t>
            </a:r>
            <a:endParaRPr lang="en-US" sz="950" dirty="0"/>
          </a:p>
        </p:txBody>
      </p:sp>
      <p:sp>
        <p:nvSpPr>
          <p:cNvPr id="29" name="Text 27"/>
          <p:cNvSpPr/>
          <p:nvPr/>
        </p:nvSpPr>
        <p:spPr>
          <a:xfrm>
            <a:off x="7442359" y="4209217"/>
            <a:ext cx="1500902" cy="148114"/>
          </a:xfrm>
          <a:prstGeom prst="rect">
            <a:avLst/>
          </a:prstGeom>
          <a:noFill/>
          <a:ln/>
        </p:spPr>
        <p:txBody>
          <a:bodyPr wrap="none" lIns="0" tIns="0" rIns="0" bIns="0" rtlCol="0" anchor="t"/>
          <a:lstStyle/>
          <a:p>
            <a:pPr algn="l" indent="0" marL="0">
              <a:lnSpc>
                <a:spcPts val="1150"/>
              </a:lnSpc>
              <a:buNone/>
            </a:pPr>
            <a:r>
              <a:rPr lang="en-US" sz="950" dirty="0">
                <a:solidFill>
                  <a:srgbClr val="8F8F8F"/>
                </a:solidFill>
                <a:latin typeface="Funnel Sans" pitchFamily="34" charset="0"/>
                <a:ea typeface="Funnel Sans" pitchFamily="34" charset="-122"/>
                <a:cs typeface="Funnel Sans" pitchFamily="34" charset="-120"/>
              </a:rPr>
              <a:t>Jewelry</a:t>
            </a:r>
            <a:endParaRPr lang="en-US" sz="950" dirty="0"/>
          </a:p>
        </p:txBody>
      </p:sp>
      <p:sp>
        <p:nvSpPr>
          <p:cNvPr id="30" name="Text 28"/>
          <p:cNvSpPr/>
          <p:nvPr/>
        </p:nvSpPr>
        <p:spPr>
          <a:xfrm>
            <a:off x="9197578" y="4209217"/>
            <a:ext cx="1504712" cy="148114"/>
          </a:xfrm>
          <a:prstGeom prst="rect">
            <a:avLst/>
          </a:prstGeom>
          <a:noFill/>
          <a:ln/>
        </p:spPr>
        <p:txBody>
          <a:bodyPr wrap="none" lIns="0" tIns="0" rIns="0" bIns="0" rtlCol="0" anchor="t"/>
          <a:lstStyle/>
          <a:p>
            <a:pPr algn="l" indent="0" marL="0">
              <a:lnSpc>
                <a:spcPts val="1150"/>
              </a:lnSpc>
              <a:buNone/>
            </a:pPr>
            <a:r>
              <a:rPr lang="en-US" sz="950" dirty="0">
                <a:solidFill>
                  <a:srgbClr val="8F8F8F"/>
                </a:solidFill>
                <a:latin typeface="Funnel Sans" pitchFamily="34" charset="0"/>
                <a:ea typeface="Funnel Sans" pitchFamily="34" charset="-122"/>
                <a:cs typeface="Funnel Sans" pitchFamily="34" charset="-120"/>
              </a:rPr>
              <a:t>171</a:t>
            </a:r>
            <a:endParaRPr lang="en-US" sz="950" dirty="0"/>
          </a:p>
        </p:txBody>
      </p:sp>
      <p:sp>
        <p:nvSpPr>
          <p:cNvPr id="31" name="Shape 29"/>
          <p:cNvSpPr/>
          <p:nvPr/>
        </p:nvSpPr>
        <p:spPr>
          <a:xfrm>
            <a:off x="3804642" y="4401979"/>
            <a:ext cx="7020997" cy="237411"/>
          </a:xfrm>
          <a:prstGeom prst="rect">
            <a:avLst/>
          </a:prstGeom>
          <a:solidFill>
            <a:srgbClr val="FFFFFF">
              <a:alpha val="4000"/>
            </a:srgbClr>
          </a:solidFill>
          <a:ln/>
        </p:spPr>
      </p:sp>
      <p:sp>
        <p:nvSpPr>
          <p:cNvPr id="32" name="Text 30"/>
          <p:cNvSpPr/>
          <p:nvPr/>
        </p:nvSpPr>
        <p:spPr>
          <a:xfrm>
            <a:off x="3928110" y="4446627"/>
            <a:ext cx="1504712" cy="148114"/>
          </a:xfrm>
          <a:prstGeom prst="rect">
            <a:avLst/>
          </a:prstGeom>
          <a:noFill/>
          <a:ln/>
        </p:spPr>
        <p:txBody>
          <a:bodyPr wrap="none" lIns="0" tIns="0" rIns="0" bIns="0" rtlCol="0" anchor="t"/>
          <a:lstStyle/>
          <a:p>
            <a:pPr algn="l" indent="0" marL="0">
              <a:lnSpc>
                <a:spcPts val="1150"/>
              </a:lnSpc>
              <a:buNone/>
            </a:pPr>
            <a:r>
              <a:rPr lang="en-US" sz="950" dirty="0">
                <a:solidFill>
                  <a:srgbClr val="8F8F8F"/>
                </a:solidFill>
                <a:latin typeface="Funnel Sans" pitchFamily="34" charset="0"/>
                <a:ea typeface="Funnel Sans" pitchFamily="34" charset="-122"/>
                <a:cs typeface="Funnel Sans" pitchFamily="34" charset="-120"/>
              </a:rPr>
              <a:t>2</a:t>
            </a:r>
            <a:endParaRPr lang="en-US" sz="950" dirty="0"/>
          </a:p>
        </p:txBody>
      </p:sp>
      <p:sp>
        <p:nvSpPr>
          <p:cNvPr id="33" name="Text 31"/>
          <p:cNvSpPr/>
          <p:nvPr/>
        </p:nvSpPr>
        <p:spPr>
          <a:xfrm>
            <a:off x="5687139" y="4446627"/>
            <a:ext cx="1500902" cy="148114"/>
          </a:xfrm>
          <a:prstGeom prst="rect">
            <a:avLst/>
          </a:prstGeom>
          <a:noFill/>
          <a:ln/>
        </p:spPr>
        <p:txBody>
          <a:bodyPr wrap="none" lIns="0" tIns="0" rIns="0" bIns="0" rtlCol="0" anchor="t"/>
          <a:lstStyle/>
          <a:p>
            <a:pPr algn="l" indent="0" marL="0">
              <a:lnSpc>
                <a:spcPts val="1150"/>
              </a:lnSpc>
              <a:buNone/>
            </a:pPr>
            <a:r>
              <a:rPr lang="en-US" sz="950" dirty="0">
                <a:solidFill>
                  <a:srgbClr val="8F8F8F"/>
                </a:solidFill>
                <a:latin typeface="Funnel Sans" pitchFamily="34" charset="0"/>
                <a:ea typeface="Funnel Sans" pitchFamily="34" charset="-122"/>
                <a:cs typeface="Funnel Sans" pitchFamily="34" charset="-120"/>
              </a:rPr>
              <a:t>Accessories</a:t>
            </a:r>
            <a:endParaRPr lang="en-US" sz="950" dirty="0"/>
          </a:p>
        </p:txBody>
      </p:sp>
      <p:sp>
        <p:nvSpPr>
          <p:cNvPr id="34" name="Text 32"/>
          <p:cNvSpPr/>
          <p:nvPr/>
        </p:nvSpPr>
        <p:spPr>
          <a:xfrm>
            <a:off x="7442359" y="4446627"/>
            <a:ext cx="1500902" cy="148114"/>
          </a:xfrm>
          <a:prstGeom prst="rect">
            <a:avLst/>
          </a:prstGeom>
          <a:noFill/>
          <a:ln/>
        </p:spPr>
        <p:txBody>
          <a:bodyPr wrap="none" lIns="0" tIns="0" rIns="0" bIns="0" rtlCol="0" anchor="t"/>
          <a:lstStyle/>
          <a:p>
            <a:pPr algn="l" indent="0" marL="0">
              <a:lnSpc>
                <a:spcPts val="1150"/>
              </a:lnSpc>
              <a:buNone/>
            </a:pPr>
            <a:r>
              <a:rPr lang="en-US" sz="950" dirty="0">
                <a:solidFill>
                  <a:srgbClr val="8F8F8F"/>
                </a:solidFill>
                <a:latin typeface="Funnel Sans" pitchFamily="34" charset="0"/>
                <a:ea typeface="Funnel Sans" pitchFamily="34" charset="-122"/>
                <a:cs typeface="Funnel Sans" pitchFamily="34" charset="-120"/>
              </a:rPr>
              <a:t>Sunglasses</a:t>
            </a:r>
            <a:endParaRPr lang="en-US" sz="950" dirty="0"/>
          </a:p>
        </p:txBody>
      </p:sp>
      <p:sp>
        <p:nvSpPr>
          <p:cNvPr id="35" name="Text 33"/>
          <p:cNvSpPr/>
          <p:nvPr/>
        </p:nvSpPr>
        <p:spPr>
          <a:xfrm>
            <a:off x="9197578" y="4446627"/>
            <a:ext cx="1504712" cy="148114"/>
          </a:xfrm>
          <a:prstGeom prst="rect">
            <a:avLst/>
          </a:prstGeom>
          <a:noFill/>
          <a:ln/>
        </p:spPr>
        <p:txBody>
          <a:bodyPr wrap="none" lIns="0" tIns="0" rIns="0" bIns="0" rtlCol="0" anchor="t"/>
          <a:lstStyle/>
          <a:p>
            <a:pPr algn="l" indent="0" marL="0">
              <a:lnSpc>
                <a:spcPts val="1150"/>
              </a:lnSpc>
              <a:buNone/>
            </a:pPr>
            <a:r>
              <a:rPr lang="en-US" sz="950" dirty="0">
                <a:solidFill>
                  <a:srgbClr val="8F8F8F"/>
                </a:solidFill>
                <a:latin typeface="Funnel Sans" pitchFamily="34" charset="0"/>
                <a:ea typeface="Funnel Sans" pitchFamily="34" charset="-122"/>
                <a:cs typeface="Funnel Sans" pitchFamily="34" charset="-120"/>
              </a:rPr>
              <a:t>161</a:t>
            </a:r>
            <a:endParaRPr lang="en-US" sz="950" dirty="0"/>
          </a:p>
        </p:txBody>
      </p:sp>
      <p:sp>
        <p:nvSpPr>
          <p:cNvPr id="36" name="Shape 34"/>
          <p:cNvSpPr/>
          <p:nvPr/>
        </p:nvSpPr>
        <p:spPr>
          <a:xfrm>
            <a:off x="3804642" y="4639389"/>
            <a:ext cx="7020997" cy="237411"/>
          </a:xfrm>
          <a:prstGeom prst="rect">
            <a:avLst/>
          </a:prstGeom>
          <a:solidFill>
            <a:srgbClr val="000000">
              <a:alpha val="4000"/>
            </a:srgbClr>
          </a:solidFill>
          <a:ln/>
        </p:spPr>
      </p:sp>
      <p:sp>
        <p:nvSpPr>
          <p:cNvPr id="37" name="Text 35"/>
          <p:cNvSpPr/>
          <p:nvPr/>
        </p:nvSpPr>
        <p:spPr>
          <a:xfrm>
            <a:off x="3928110" y="4684038"/>
            <a:ext cx="1504712" cy="148114"/>
          </a:xfrm>
          <a:prstGeom prst="rect">
            <a:avLst/>
          </a:prstGeom>
          <a:noFill/>
          <a:ln/>
        </p:spPr>
        <p:txBody>
          <a:bodyPr wrap="none" lIns="0" tIns="0" rIns="0" bIns="0" rtlCol="0" anchor="t"/>
          <a:lstStyle/>
          <a:p>
            <a:pPr algn="l" indent="0" marL="0">
              <a:lnSpc>
                <a:spcPts val="1150"/>
              </a:lnSpc>
              <a:buNone/>
            </a:pPr>
            <a:r>
              <a:rPr lang="en-US" sz="950" dirty="0">
                <a:solidFill>
                  <a:srgbClr val="8F8F8F"/>
                </a:solidFill>
                <a:latin typeface="Funnel Sans" pitchFamily="34" charset="0"/>
                <a:ea typeface="Funnel Sans" pitchFamily="34" charset="-122"/>
                <a:cs typeface="Funnel Sans" pitchFamily="34" charset="-120"/>
              </a:rPr>
              <a:t>3</a:t>
            </a:r>
            <a:endParaRPr lang="en-US" sz="950" dirty="0"/>
          </a:p>
        </p:txBody>
      </p:sp>
      <p:sp>
        <p:nvSpPr>
          <p:cNvPr id="38" name="Text 36"/>
          <p:cNvSpPr/>
          <p:nvPr/>
        </p:nvSpPr>
        <p:spPr>
          <a:xfrm>
            <a:off x="5687139" y="4684038"/>
            <a:ext cx="1500902" cy="148114"/>
          </a:xfrm>
          <a:prstGeom prst="rect">
            <a:avLst/>
          </a:prstGeom>
          <a:noFill/>
          <a:ln/>
        </p:spPr>
        <p:txBody>
          <a:bodyPr wrap="none" lIns="0" tIns="0" rIns="0" bIns="0" rtlCol="0" anchor="t"/>
          <a:lstStyle/>
          <a:p>
            <a:pPr algn="l" indent="0" marL="0">
              <a:lnSpc>
                <a:spcPts val="1150"/>
              </a:lnSpc>
              <a:buNone/>
            </a:pPr>
            <a:r>
              <a:rPr lang="en-US" sz="950" dirty="0">
                <a:solidFill>
                  <a:srgbClr val="8F8F8F"/>
                </a:solidFill>
                <a:latin typeface="Funnel Sans" pitchFamily="34" charset="0"/>
                <a:ea typeface="Funnel Sans" pitchFamily="34" charset="-122"/>
                <a:cs typeface="Funnel Sans" pitchFamily="34" charset="-120"/>
              </a:rPr>
              <a:t>Accessories</a:t>
            </a:r>
            <a:endParaRPr lang="en-US" sz="950" dirty="0"/>
          </a:p>
        </p:txBody>
      </p:sp>
      <p:sp>
        <p:nvSpPr>
          <p:cNvPr id="39" name="Text 37"/>
          <p:cNvSpPr/>
          <p:nvPr/>
        </p:nvSpPr>
        <p:spPr>
          <a:xfrm>
            <a:off x="7442359" y="4684038"/>
            <a:ext cx="1500902" cy="148114"/>
          </a:xfrm>
          <a:prstGeom prst="rect">
            <a:avLst/>
          </a:prstGeom>
          <a:noFill/>
          <a:ln/>
        </p:spPr>
        <p:txBody>
          <a:bodyPr wrap="none" lIns="0" tIns="0" rIns="0" bIns="0" rtlCol="0" anchor="t"/>
          <a:lstStyle/>
          <a:p>
            <a:pPr algn="l" indent="0" marL="0">
              <a:lnSpc>
                <a:spcPts val="1150"/>
              </a:lnSpc>
              <a:buNone/>
            </a:pPr>
            <a:r>
              <a:rPr lang="en-US" sz="950" dirty="0">
                <a:solidFill>
                  <a:srgbClr val="8F8F8F"/>
                </a:solidFill>
                <a:latin typeface="Funnel Sans" pitchFamily="34" charset="0"/>
                <a:ea typeface="Funnel Sans" pitchFamily="34" charset="-122"/>
                <a:cs typeface="Funnel Sans" pitchFamily="34" charset="-120"/>
              </a:rPr>
              <a:t>Belt</a:t>
            </a:r>
            <a:endParaRPr lang="en-US" sz="950" dirty="0"/>
          </a:p>
        </p:txBody>
      </p:sp>
      <p:sp>
        <p:nvSpPr>
          <p:cNvPr id="40" name="Text 38"/>
          <p:cNvSpPr/>
          <p:nvPr/>
        </p:nvSpPr>
        <p:spPr>
          <a:xfrm>
            <a:off x="9197578" y="4684038"/>
            <a:ext cx="1504712" cy="148114"/>
          </a:xfrm>
          <a:prstGeom prst="rect">
            <a:avLst/>
          </a:prstGeom>
          <a:noFill/>
          <a:ln/>
        </p:spPr>
        <p:txBody>
          <a:bodyPr wrap="none" lIns="0" tIns="0" rIns="0" bIns="0" rtlCol="0" anchor="t"/>
          <a:lstStyle/>
          <a:p>
            <a:pPr algn="l" indent="0" marL="0">
              <a:lnSpc>
                <a:spcPts val="1150"/>
              </a:lnSpc>
              <a:buNone/>
            </a:pPr>
            <a:r>
              <a:rPr lang="en-US" sz="950" dirty="0">
                <a:solidFill>
                  <a:srgbClr val="8F8F8F"/>
                </a:solidFill>
                <a:latin typeface="Funnel Sans" pitchFamily="34" charset="0"/>
                <a:ea typeface="Funnel Sans" pitchFamily="34" charset="-122"/>
                <a:cs typeface="Funnel Sans" pitchFamily="34" charset="-120"/>
              </a:rPr>
              <a:t>161</a:t>
            </a:r>
            <a:endParaRPr lang="en-US" sz="950" dirty="0"/>
          </a:p>
        </p:txBody>
      </p:sp>
      <p:sp>
        <p:nvSpPr>
          <p:cNvPr id="41" name="Shape 39"/>
          <p:cNvSpPr/>
          <p:nvPr/>
        </p:nvSpPr>
        <p:spPr>
          <a:xfrm>
            <a:off x="3804642" y="4876800"/>
            <a:ext cx="7020997" cy="237411"/>
          </a:xfrm>
          <a:prstGeom prst="rect">
            <a:avLst/>
          </a:prstGeom>
          <a:solidFill>
            <a:srgbClr val="FFFFFF">
              <a:alpha val="4000"/>
            </a:srgbClr>
          </a:solidFill>
          <a:ln/>
        </p:spPr>
      </p:sp>
      <p:sp>
        <p:nvSpPr>
          <p:cNvPr id="42" name="Text 40"/>
          <p:cNvSpPr/>
          <p:nvPr/>
        </p:nvSpPr>
        <p:spPr>
          <a:xfrm>
            <a:off x="3928110" y="4921448"/>
            <a:ext cx="1504712" cy="148114"/>
          </a:xfrm>
          <a:prstGeom prst="rect">
            <a:avLst/>
          </a:prstGeom>
          <a:noFill/>
          <a:ln/>
        </p:spPr>
        <p:txBody>
          <a:bodyPr wrap="none" lIns="0" tIns="0" rIns="0" bIns="0" rtlCol="0" anchor="t"/>
          <a:lstStyle/>
          <a:p>
            <a:pPr algn="l" indent="0" marL="0">
              <a:lnSpc>
                <a:spcPts val="1150"/>
              </a:lnSpc>
              <a:buNone/>
            </a:pPr>
            <a:r>
              <a:rPr lang="en-US" sz="950" dirty="0">
                <a:solidFill>
                  <a:srgbClr val="8F8F8F"/>
                </a:solidFill>
                <a:latin typeface="Funnel Sans" pitchFamily="34" charset="0"/>
                <a:ea typeface="Funnel Sans" pitchFamily="34" charset="-122"/>
                <a:cs typeface="Funnel Sans" pitchFamily="34" charset="-120"/>
              </a:rPr>
              <a:t>1</a:t>
            </a:r>
            <a:endParaRPr lang="en-US" sz="950" dirty="0"/>
          </a:p>
        </p:txBody>
      </p:sp>
      <p:sp>
        <p:nvSpPr>
          <p:cNvPr id="43" name="Text 41"/>
          <p:cNvSpPr/>
          <p:nvPr/>
        </p:nvSpPr>
        <p:spPr>
          <a:xfrm>
            <a:off x="5687139" y="4921448"/>
            <a:ext cx="1500902" cy="148114"/>
          </a:xfrm>
          <a:prstGeom prst="rect">
            <a:avLst/>
          </a:prstGeom>
          <a:noFill/>
          <a:ln/>
        </p:spPr>
        <p:txBody>
          <a:bodyPr wrap="none" lIns="0" tIns="0" rIns="0" bIns="0" rtlCol="0" anchor="t"/>
          <a:lstStyle/>
          <a:p>
            <a:pPr algn="l" indent="0" marL="0">
              <a:lnSpc>
                <a:spcPts val="1150"/>
              </a:lnSpc>
              <a:buNone/>
            </a:pPr>
            <a:r>
              <a:rPr lang="en-US" sz="950" dirty="0">
                <a:solidFill>
                  <a:srgbClr val="8F8F8F"/>
                </a:solidFill>
                <a:latin typeface="Funnel Sans" pitchFamily="34" charset="0"/>
                <a:ea typeface="Funnel Sans" pitchFamily="34" charset="-122"/>
                <a:cs typeface="Funnel Sans" pitchFamily="34" charset="-120"/>
              </a:rPr>
              <a:t>Clothing</a:t>
            </a:r>
            <a:endParaRPr lang="en-US" sz="950" dirty="0"/>
          </a:p>
        </p:txBody>
      </p:sp>
      <p:sp>
        <p:nvSpPr>
          <p:cNvPr id="44" name="Text 42"/>
          <p:cNvSpPr/>
          <p:nvPr/>
        </p:nvSpPr>
        <p:spPr>
          <a:xfrm>
            <a:off x="7442359" y="4921448"/>
            <a:ext cx="1500902" cy="148114"/>
          </a:xfrm>
          <a:prstGeom prst="rect">
            <a:avLst/>
          </a:prstGeom>
          <a:noFill/>
          <a:ln/>
        </p:spPr>
        <p:txBody>
          <a:bodyPr wrap="none" lIns="0" tIns="0" rIns="0" bIns="0" rtlCol="0" anchor="t"/>
          <a:lstStyle/>
          <a:p>
            <a:pPr algn="l" indent="0" marL="0">
              <a:lnSpc>
                <a:spcPts val="1150"/>
              </a:lnSpc>
              <a:buNone/>
            </a:pPr>
            <a:r>
              <a:rPr lang="en-US" sz="950" dirty="0">
                <a:solidFill>
                  <a:srgbClr val="8F8F8F"/>
                </a:solidFill>
                <a:latin typeface="Funnel Sans" pitchFamily="34" charset="0"/>
                <a:ea typeface="Funnel Sans" pitchFamily="34" charset="-122"/>
                <a:cs typeface="Funnel Sans" pitchFamily="34" charset="-120"/>
              </a:rPr>
              <a:t>Blouse</a:t>
            </a:r>
            <a:endParaRPr lang="en-US" sz="950" dirty="0"/>
          </a:p>
        </p:txBody>
      </p:sp>
      <p:sp>
        <p:nvSpPr>
          <p:cNvPr id="45" name="Text 43"/>
          <p:cNvSpPr/>
          <p:nvPr/>
        </p:nvSpPr>
        <p:spPr>
          <a:xfrm>
            <a:off x="9197578" y="4921448"/>
            <a:ext cx="1504712" cy="148114"/>
          </a:xfrm>
          <a:prstGeom prst="rect">
            <a:avLst/>
          </a:prstGeom>
          <a:noFill/>
          <a:ln/>
        </p:spPr>
        <p:txBody>
          <a:bodyPr wrap="none" lIns="0" tIns="0" rIns="0" bIns="0" rtlCol="0" anchor="t"/>
          <a:lstStyle/>
          <a:p>
            <a:pPr algn="l" indent="0" marL="0">
              <a:lnSpc>
                <a:spcPts val="1150"/>
              </a:lnSpc>
              <a:buNone/>
            </a:pPr>
            <a:r>
              <a:rPr lang="en-US" sz="950" dirty="0">
                <a:solidFill>
                  <a:srgbClr val="8F8F8F"/>
                </a:solidFill>
                <a:latin typeface="Funnel Sans" pitchFamily="34" charset="0"/>
                <a:ea typeface="Funnel Sans" pitchFamily="34" charset="-122"/>
                <a:cs typeface="Funnel Sans" pitchFamily="34" charset="-120"/>
              </a:rPr>
              <a:t>171</a:t>
            </a:r>
            <a:endParaRPr lang="en-US" sz="950" dirty="0"/>
          </a:p>
        </p:txBody>
      </p:sp>
      <p:sp>
        <p:nvSpPr>
          <p:cNvPr id="46" name="Shape 44"/>
          <p:cNvSpPr/>
          <p:nvPr/>
        </p:nvSpPr>
        <p:spPr>
          <a:xfrm>
            <a:off x="3804642" y="5114211"/>
            <a:ext cx="7020997" cy="237411"/>
          </a:xfrm>
          <a:prstGeom prst="rect">
            <a:avLst/>
          </a:prstGeom>
          <a:solidFill>
            <a:srgbClr val="000000">
              <a:alpha val="4000"/>
            </a:srgbClr>
          </a:solidFill>
          <a:ln/>
        </p:spPr>
      </p:sp>
      <p:sp>
        <p:nvSpPr>
          <p:cNvPr id="47" name="Text 45"/>
          <p:cNvSpPr/>
          <p:nvPr/>
        </p:nvSpPr>
        <p:spPr>
          <a:xfrm>
            <a:off x="3928110" y="5158859"/>
            <a:ext cx="1504712" cy="148114"/>
          </a:xfrm>
          <a:prstGeom prst="rect">
            <a:avLst/>
          </a:prstGeom>
          <a:noFill/>
          <a:ln/>
        </p:spPr>
        <p:txBody>
          <a:bodyPr wrap="none" lIns="0" tIns="0" rIns="0" bIns="0" rtlCol="0" anchor="t"/>
          <a:lstStyle/>
          <a:p>
            <a:pPr algn="l" indent="0" marL="0">
              <a:lnSpc>
                <a:spcPts val="1150"/>
              </a:lnSpc>
              <a:buNone/>
            </a:pPr>
            <a:r>
              <a:rPr lang="en-US" sz="950" dirty="0">
                <a:solidFill>
                  <a:srgbClr val="8F8F8F"/>
                </a:solidFill>
                <a:latin typeface="Funnel Sans" pitchFamily="34" charset="0"/>
                <a:ea typeface="Funnel Sans" pitchFamily="34" charset="-122"/>
                <a:cs typeface="Funnel Sans" pitchFamily="34" charset="-120"/>
              </a:rPr>
              <a:t>2</a:t>
            </a:r>
            <a:endParaRPr lang="en-US" sz="950" dirty="0"/>
          </a:p>
        </p:txBody>
      </p:sp>
      <p:sp>
        <p:nvSpPr>
          <p:cNvPr id="48" name="Text 46"/>
          <p:cNvSpPr/>
          <p:nvPr/>
        </p:nvSpPr>
        <p:spPr>
          <a:xfrm>
            <a:off x="5687139" y="5158859"/>
            <a:ext cx="1500902" cy="148114"/>
          </a:xfrm>
          <a:prstGeom prst="rect">
            <a:avLst/>
          </a:prstGeom>
          <a:noFill/>
          <a:ln/>
        </p:spPr>
        <p:txBody>
          <a:bodyPr wrap="none" lIns="0" tIns="0" rIns="0" bIns="0" rtlCol="0" anchor="t"/>
          <a:lstStyle/>
          <a:p>
            <a:pPr algn="l" indent="0" marL="0">
              <a:lnSpc>
                <a:spcPts val="1150"/>
              </a:lnSpc>
              <a:buNone/>
            </a:pPr>
            <a:r>
              <a:rPr lang="en-US" sz="950" dirty="0">
                <a:solidFill>
                  <a:srgbClr val="8F8F8F"/>
                </a:solidFill>
                <a:latin typeface="Funnel Sans" pitchFamily="34" charset="0"/>
                <a:ea typeface="Funnel Sans" pitchFamily="34" charset="-122"/>
                <a:cs typeface="Funnel Sans" pitchFamily="34" charset="-120"/>
              </a:rPr>
              <a:t>Clothing</a:t>
            </a:r>
            <a:endParaRPr lang="en-US" sz="950" dirty="0"/>
          </a:p>
        </p:txBody>
      </p:sp>
      <p:sp>
        <p:nvSpPr>
          <p:cNvPr id="49" name="Text 47"/>
          <p:cNvSpPr/>
          <p:nvPr/>
        </p:nvSpPr>
        <p:spPr>
          <a:xfrm>
            <a:off x="7442359" y="5158859"/>
            <a:ext cx="1500902" cy="148114"/>
          </a:xfrm>
          <a:prstGeom prst="rect">
            <a:avLst/>
          </a:prstGeom>
          <a:noFill/>
          <a:ln/>
        </p:spPr>
        <p:txBody>
          <a:bodyPr wrap="none" lIns="0" tIns="0" rIns="0" bIns="0" rtlCol="0" anchor="t"/>
          <a:lstStyle/>
          <a:p>
            <a:pPr algn="l" indent="0" marL="0">
              <a:lnSpc>
                <a:spcPts val="1150"/>
              </a:lnSpc>
              <a:buNone/>
            </a:pPr>
            <a:r>
              <a:rPr lang="en-US" sz="950" dirty="0">
                <a:solidFill>
                  <a:srgbClr val="8F8F8F"/>
                </a:solidFill>
                <a:latin typeface="Funnel Sans" pitchFamily="34" charset="0"/>
                <a:ea typeface="Funnel Sans" pitchFamily="34" charset="-122"/>
                <a:cs typeface="Funnel Sans" pitchFamily="34" charset="-120"/>
              </a:rPr>
              <a:t>Pants</a:t>
            </a:r>
            <a:endParaRPr lang="en-US" sz="950" dirty="0"/>
          </a:p>
        </p:txBody>
      </p:sp>
      <p:sp>
        <p:nvSpPr>
          <p:cNvPr id="50" name="Text 48"/>
          <p:cNvSpPr/>
          <p:nvPr/>
        </p:nvSpPr>
        <p:spPr>
          <a:xfrm>
            <a:off x="9197578" y="5158859"/>
            <a:ext cx="1504712" cy="148114"/>
          </a:xfrm>
          <a:prstGeom prst="rect">
            <a:avLst/>
          </a:prstGeom>
          <a:noFill/>
          <a:ln/>
        </p:spPr>
        <p:txBody>
          <a:bodyPr wrap="none" lIns="0" tIns="0" rIns="0" bIns="0" rtlCol="0" anchor="t"/>
          <a:lstStyle/>
          <a:p>
            <a:pPr algn="l" indent="0" marL="0">
              <a:lnSpc>
                <a:spcPts val="1150"/>
              </a:lnSpc>
              <a:buNone/>
            </a:pPr>
            <a:r>
              <a:rPr lang="en-US" sz="950" dirty="0">
                <a:solidFill>
                  <a:srgbClr val="8F8F8F"/>
                </a:solidFill>
                <a:latin typeface="Funnel Sans" pitchFamily="34" charset="0"/>
                <a:ea typeface="Funnel Sans" pitchFamily="34" charset="-122"/>
                <a:cs typeface="Funnel Sans" pitchFamily="34" charset="-120"/>
              </a:rPr>
              <a:t>171</a:t>
            </a:r>
            <a:endParaRPr lang="en-US" sz="950" dirty="0"/>
          </a:p>
        </p:txBody>
      </p:sp>
      <p:sp>
        <p:nvSpPr>
          <p:cNvPr id="51" name="Shape 49"/>
          <p:cNvSpPr/>
          <p:nvPr/>
        </p:nvSpPr>
        <p:spPr>
          <a:xfrm>
            <a:off x="3804642" y="5351621"/>
            <a:ext cx="7020997" cy="237411"/>
          </a:xfrm>
          <a:prstGeom prst="rect">
            <a:avLst/>
          </a:prstGeom>
          <a:solidFill>
            <a:srgbClr val="FFFFFF">
              <a:alpha val="4000"/>
            </a:srgbClr>
          </a:solidFill>
          <a:ln/>
        </p:spPr>
      </p:sp>
      <p:sp>
        <p:nvSpPr>
          <p:cNvPr id="52" name="Text 50"/>
          <p:cNvSpPr/>
          <p:nvPr/>
        </p:nvSpPr>
        <p:spPr>
          <a:xfrm>
            <a:off x="3928110" y="5396270"/>
            <a:ext cx="1504712" cy="148114"/>
          </a:xfrm>
          <a:prstGeom prst="rect">
            <a:avLst/>
          </a:prstGeom>
          <a:noFill/>
          <a:ln/>
        </p:spPr>
        <p:txBody>
          <a:bodyPr wrap="none" lIns="0" tIns="0" rIns="0" bIns="0" rtlCol="0" anchor="t"/>
          <a:lstStyle/>
          <a:p>
            <a:pPr algn="l" indent="0" marL="0">
              <a:lnSpc>
                <a:spcPts val="1150"/>
              </a:lnSpc>
              <a:buNone/>
            </a:pPr>
            <a:r>
              <a:rPr lang="en-US" sz="950" dirty="0">
                <a:solidFill>
                  <a:srgbClr val="8F8F8F"/>
                </a:solidFill>
                <a:latin typeface="Funnel Sans" pitchFamily="34" charset="0"/>
                <a:ea typeface="Funnel Sans" pitchFamily="34" charset="-122"/>
                <a:cs typeface="Funnel Sans" pitchFamily="34" charset="-120"/>
              </a:rPr>
              <a:t>3</a:t>
            </a:r>
            <a:endParaRPr lang="en-US" sz="950" dirty="0"/>
          </a:p>
        </p:txBody>
      </p:sp>
      <p:sp>
        <p:nvSpPr>
          <p:cNvPr id="53" name="Text 51"/>
          <p:cNvSpPr/>
          <p:nvPr/>
        </p:nvSpPr>
        <p:spPr>
          <a:xfrm>
            <a:off x="5687139" y="5396270"/>
            <a:ext cx="1500902" cy="148114"/>
          </a:xfrm>
          <a:prstGeom prst="rect">
            <a:avLst/>
          </a:prstGeom>
          <a:noFill/>
          <a:ln/>
        </p:spPr>
        <p:txBody>
          <a:bodyPr wrap="none" lIns="0" tIns="0" rIns="0" bIns="0" rtlCol="0" anchor="t"/>
          <a:lstStyle/>
          <a:p>
            <a:pPr algn="l" indent="0" marL="0">
              <a:lnSpc>
                <a:spcPts val="1150"/>
              </a:lnSpc>
              <a:buNone/>
            </a:pPr>
            <a:r>
              <a:rPr lang="en-US" sz="950" dirty="0">
                <a:solidFill>
                  <a:srgbClr val="8F8F8F"/>
                </a:solidFill>
                <a:latin typeface="Funnel Sans" pitchFamily="34" charset="0"/>
                <a:ea typeface="Funnel Sans" pitchFamily="34" charset="-122"/>
                <a:cs typeface="Funnel Sans" pitchFamily="34" charset="-120"/>
              </a:rPr>
              <a:t>Clothing</a:t>
            </a:r>
            <a:endParaRPr lang="en-US" sz="950" dirty="0"/>
          </a:p>
        </p:txBody>
      </p:sp>
      <p:sp>
        <p:nvSpPr>
          <p:cNvPr id="54" name="Text 52"/>
          <p:cNvSpPr/>
          <p:nvPr/>
        </p:nvSpPr>
        <p:spPr>
          <a:xfrm>
            <a:off x="7442359" y="5396270"/>
            <a:ext cx="1500902" cy="148114"/>
          </a:xfrm>
          <a:prstGeom prst="rect">
            <a:avLst/>
          </a:prstGeom>
          <a:noFill/>
          <a:ln/>
        </p:spPr>
        <p:txBody>
          <a:bodyPr wrap="none" lIns="0" tIns="0" rIns="0" bIns="0" rtlCol="0" anchor="t"/>
          <a:lstStyle/>
          <a:p>
            <a:pPr algn="l" indent="0" marL="0">
              <a:lnSpc>
                <a:spcPts val="1150"/>
              </a:lnSpc>
              <a:buNone/>
            </a:pPr>
            <a:r>
              <a:rPr lang="en-US" sz="950" dirty="0">
                <a:solidFill>
                  <a:srgbClr val="8F8F8F"/>
                </a:solidFill>
                <a:latin typeface="Funnel Sans" pitchFamily="34" charset="0"/>
                <a:ea typeface="Funnel Sans" pitchFamily="34" charset="-122"/>
                <a:cs typeface="Funnel Sans" pitchFamily="34" charset="-120"/>
              </a:rPr>
              <a:t>Shirt</a:t>
            </a:r>
            <a:endParaRPr lang="en-US" sz="950" dirty="0"/>
          </a:p>
        </p:txBody>
      </p:sp>
      <p:sp>
        <p:nvSpPr>
          <p:cNvPr id="55" name="Text 53"/>
          <p:cNvSpPr/>
          <p:nvPr/>
        </p:nvSpPr>
        <p:spPr>
          <a:xfrm>
            <a:off x="9197578" y="5396270"/>
            <a:ext cx="1504712" cy="148114"/>
          </a:xfrm>
          <a:prstGeom prst="rect">
            <a:avLst/>
          </a:prstGeom>
          <a:noFill/>
          <a:ln/>
        </p:spPr>
        <p:txBody>
          <a:bodyPr wrap="none" lIns="0" tIns="0" rIns="0" bIns="0" rtlCol="0" anchor="t"/>
          <a:lstStyle/>
          <a:p>
            <a:pPr algn="l" indent="0" marL="0">
              <a:lnSpc>
                <a:spcPts val="1150"/>
              </a:lnSpc>
              <a:buNone/>
            </a:pPr>
            <a:r>
              <a:rPr lang="en-US" sz="950" dirty="0">
                <a:solidFill>
                  <a:srgbClr val="8F8F8F"/>
                </a:solidFill>
                <a:latin typeface="Funnel Sans" pitchFamily="34" charset="0"/>
                <a:ea typeface="Funnel Sans" pitchFamily="34" charset="-122"/>
                <a:cs typeface="Funnel Sans" pitchFamily="34" charset="-120"/>
              </a:rPr>
              <a:t>169</a:t>
            </a:r>
            <a:endParaRPr lang="en-US" sz="950" dirty="0"/>
          </a:p>
        </p:txBody>
      </p:sp>
      <p:sp>
        <p:nvSpPr>
          <p:cNvPr id="56" name="Shape 54"/>
          <p:cNvSpPr/>
          <p:nvPr/>
        </p:nvSpPr>
        <p:spPr>
          <a:xfrm>
            <a:off x="3804642" y="5589032"/>
            <a:ext cx="7020997" cy="237411"/>
          </a:xfrm>
          <a:prstGeom prst="rect">
            <a:avLst/>
          </a:prstGeom>
          <a:solidFill>
            <a:srgbClr val="000000">
              <a:alpha val="4000"/>
            </a:srgbClr>
          </a:solidFill>
          <a:ln/>
        </p:spPr>
      </p:sp>
      <p:sp>
        <p:nvSpPr>
          <p:cNvPr id="57" name="Text 55"/>
          <p:cNvSpPr/>
          <p:nvPr/>
        </p:nvSpPr>
        <p:spPr>
          <a:xfrm>
            <a:off x="3928110" y="5633680"/>
            <a:ext cx="1504712" cy="148114"/>
          </a:xfrm>
          <a:prstGeom prst="rect">
            <a:avLst/>
          </a:prstGeom>
          <a:noFill/>
          <a:ln/>
        </p:spPr>
        <p:txBody>
          <a:bodyPr wrap="none" lIns="0" tIns="0" rIns="0" bIns="0" rtlCol="0" anchor="t"/>
          <a:lstStyle/>
          <a:p>
            <a:pPr algn="l" indent="0" marL="0">
              <a:lnSpc>
                <a:spcPts val="1150"/>
              </a:lnSpc>
              <a:buNone/>
            </a:pPr>
            <a:r>
              <a:rPr lang="en-US" sz="950" dirty="0">
                <a:solidFill>
                  <a:srgbClr val="8F8F8F"/>
                </a:solidFill>
                <a:latin typeface="Funnel Sans" pitchFamily="34" charset="0"/>
                <a:ea typeface="Funnel Sans" pitchFamily="34" charset="-122"/>
                <a:cs typeface="Funnel Sans" pitchFamily="34" charset="-120"/>
              </a:rPr>
              <a:t>1</a:t>
            </a:r>
            <a:endParaRPr lang="en-US" sz="950" dirty="0"/>
          </a:p>
        </p:txBody>
      </p:sp>
      <p:sp>
        <p:nvSpPr>
          <p:cNvPr id="58" name="Text 56"/>
          <p:cNvSpPr/>
          <p:nvPr/>
        </p:nvSpPr>
        <p:spPr>
          <a:xfrm>
            <a:off x="5687139" y="5633680"/>
            <a:ext cx="1500902" cy="148114"/>
          </a:xfrm>
          <a:prstGeom prst="rect">
            <a:avLst/>
          </a:prstGeom>
          <a:noFill/>
          <a:ln/>
        </p:spPr>
        <p:txBody>
          <a:bodyPr wrap="none" lIns="0" tIns="0" rIns="0" bIns="0" rtlCol="0" anchor="t"/>
          <a:lstStyle/>
          <a:p>
            <a:pPr algn="l" indent="0" marL="0">
              <a:lnSpc>
                <a:spcPts val="1150"/>
              </a:lnSpc>
              <a:buNone/>
            </a:pPr>
            <a:r>
              <a:rPr lang="en-US" sz="950" dirty="0">
                <a:solidFill>
                  <a:srgbClr val="8F8F8F"/>
                </a:solidFill>
                <a:latin typeface="Funnel Sans" pitchFamily="34" charset="0"/>
                <a:ea typeface="Funnel Sans" pitchFamily="34" charset="-122"/>
                <a:cs typeface="Funnel Sans" pitchFamily="34" charset="-120"/>
              </a:rPr>
              <a:t>Footwear</a:t>
            </a:r>
            <a:endParaRPr lang="en-US" sz="950" dirty="0"/>
          </a:p>
        </p:txBody>
      </p:sp>
      <p:sp>
        <p:nvSpPr>
          <p:cNvPr id="59" name="Text 57"/>
          <p:cNvSpPr/>
          <p:nvPr/>
        </p:nvSpPr>
        <p:spPr>
          <a:xfrm>
            <a:off x="7442359" y="5633680"/>
            <a:ext cx="1500902" cy="148114"/>
          </a:xfrm>
          <a:prstGeom prst="rect">
            <a:avLst/>
          </a:prstGeom>
          <a:noFill/>
          <a:ln/>
        </p:spPr>
        <p:txBody>
          <a:bodyPr wrap="none" lIns="0" tIns="0" rIns="0" bIns="0" rtlCol="0" anchor="t"/>
          <a:lstStyle/>
          <a:p>
            <a:pPr algn="l" indent="0" marL="0">
              <a:lnSpc>
                <a:spcPts val="1150"/>
              </a:lnSpc>
              <a:buNone/>
            </a:pPr>
            <a:r>
              <a:rPr lang="en-US" sz="950" dirty="0">
                <a:solidFill>
                  <a:srgbClr val="8F8F8F"/>
                </a:solidFill>
                <a:latin typeface="Funnel Sans" pitchFamily="34" charset="0"/>
                <a:ea typeface="Funnel Sans" pitchFamily="34" charset="-122"/>
                <a:cs typeface="Funnel Sans" pitchFamily="34" charset="-120"/>
              </a:rPr>
              <a:t>Sandals</a:t>
            </a:r>
            <a:endParaRPr lang="en-US" sz="950" dirty="0"/>
          </a:p>
        </p:txBody>
      </p:sp>
      <p:sp>
        <p:nvSpPr>
          <p:cNvPr id="60" name="Text 58"/>
          <p:cNvSpPr/>
          <p:nvPr/>
        </p:nvSpPr>
        <p:spPr>
          <a:xfrm>
            <a:off x="9197578" y="5633680"/>
            <a:ext cx="1504712" cy="148114"/>
          </a:xfrm>
          <a:prstGeom prst="rect">
            <a:avLst/>
          </a:prstGeom>
          <a:noFill/>
          <a:ln/>
        </p:spPr>
        <p:txBody>
          <a:bodyPr wrap="none" lIns="0" tIns="0" rIns="0" bIns="0" rtlCol="0" anchor="t"/>
          <a:lstStyle/>
          <a:p>
            <a:pPr algn="l" indent="0" marL="0">
              <a:lnSpc>
                <a:spcPts val="1150"/>
              </a:lnSpc>
              <a:buNone/>
            </a:pPr>
            <a:r>
              <a:rPr lang="en-US" sz="950" dirty="0">
                <a:solidFill>
                  <a:srgbClr val="8F8F8F"/>
                </a:solidFill>
                <a:latin typeface="Funnel Sans" pitchFamily="34" charset="0"/>
                <a:ea typeface="Funnel Sans" pitchFamily="34" charset="-122"/>
                <a:cs typeface="Funnel Sans" pitchFamily="34" charset="-120"/>
              </a:rPr>
              <a:t>160</a:t>
            </a:r>
            <a:endParaRPr lang="en-US" sz="950" dirty="0"/>
          </a:p>
        </p:txBody>
      </p:sp>
      <p:sp>
        <p:nvSpPr>
          <p:cNvPr id="61" name="Shape 59"/>
          <p:cNvSpPr/>
          <p:nvPr/>
        </p:nvSpPr>
        <p:spPr>
          <a:xfrm>
            <a:off x="3804642" y="5826443"/>
            <a:ext cx="7020997" cy="237411"/>
          </a:xfrm>
          <a:prstGeom prst="rect">
            <a:avLst/>
          </a:prstGeom>
          <a:solidFill>
            <a:srgbClr val="FFFFFF">
              <a:alpha val="4000"/>
            </a:srgbClr>
          </a:solidFill>
          <a:ln/>
        </p:spPr>
      </p:sp>
      <p:sp>
        <p:nvSpPr>
          <p:cNvPr id="62" name="Text 60"/>
          <p:cNvSpPr/>
          <p:nvPr/>
        </p:nvSpPr>
        <p:spPr>
          <a:xfrm>
            <a:off x="3928110" y="5871091"/>
            <a:ext cx="1504712" cy="148114"/>
          </a:xfrm>
          <a:prstGeom prst="rect">
            <a:avLst/>
          </a:prstGeom>
          <a:noFill/>
          <a:ln/>
        </p:spPr>
        <p:txBody>
          <a:bodyPr wrap="none" lIns="0" tIns="0" rIns="0" bIns="0" rtlCol="0" anchor="t"/>
          <a:lstStyle/>
          <a:p>
            <a:pPr algn="l" indent="0" marL="0">
              <a:lnSpc>
                <a:spcPts val="1150"/>
              </a:lnSpc>
              <a:buNone/>
            </a:pPr>
            <a:r>
              <a:rPr lang="en-US" sz="950" dirty="0">
                <a:solidFill>
                  <a:srgbClr val="8F8F8F"/>
                </a:solidFill>
                <a:latin typeface="Funnel Sans" pitchFamily="34" charset="0"/>
                <a:ea typeface="Funnel Sans" pitchFamily="34" charset="-122"/>
                <a:cs typeface="Funnel Sans" pitchFamily="34" charset="-120"/>
              </a:rPr>
              <a:t>2</a:t>
            </a:r>
            <a:endParaRPr lang="en-US" sz="950" dirty="0"/>
          </a:p>
        </p:txBody>
      </p:sp>
      <p:sp>
        <p:nvSpPr>
          <p:cNvPr id="63" name="Text 61"/>
          <p:cNvSpPr/>
          <p:nvPr/>
        </p:nvSpPr>
        <p:spPr>
          <a:xfrm>
            <a:off x="5687139" y="5871091"/>
            <a:ext cx="1500902" cy="148114"/>
          </a:xfrm>
          <a:prstGeom prst="rect">
            <a:avLst/>
          </a:prstGeom>
          <a:noFill/>
          <a:ln/>
        </p:spPr>
        <p:txBody>
          <a:bodyPr wrap="none" lIns="0" tIns="0" rIns="0" bIns="0" rtlCol="0" anchor="t"/>
          <a:lstStyle/>
          <a:p>
            <a:pPr algn="l" indent="0" marL="0">
              <a:lnSpc>
                <a:spcPts val="1150"/>
              </a:lnSpc>
              <a:buNone/>
            </a:pPr>
            <a:r>
              <a:rPr lang="en-US" sz="950" dirty="0">
                <a:solidFill>
                  <a:srgbClr val="8F8F8F"/>
                </a:solidFill>
                <a:latin typeface="Funnel Sans" pitchFamily="34" charset="0"/>
                <a:ea typeface="Funnel Sans" pitchFamily="34" charset="-122"/>
                <a:cs typeface="Funnel Sans" pitchFamily="34" charset="-120"/>
              </a:rPr>
              <a:t>Footwear</a:t>
            </a:r>
            <a:endParaRPr lang="en-US" sz="950" dirty="0"/>
          </a:p>
        </p:txBody>
      </p:sp>
      <p:sp>
        <p:nvSpPr>
          <p:cNvPr id="64" name="Text 62"/>
          <p:cNvSpPr/>
          <p:nvPr/>
        </p:nvSpPr>
        <p:spPr>
          <a:xfrm>
            <a:off x="7442359" y="5871091"/>
            <a:ext cx="1500902" cy="148114"/>
          </a:xfrm>
          <a:prstGeom prst="rect">
            <a:avLst/>
          </a:prstGeom>
          <a:noFill/>
          <a:ln/>
        </p:spPr>
        <p:txBody>
          <a:bodyPr wrap="none" lIns="0" tIns="0" rIns="0" bIns="0" rtlCol="0" anchor="t"/>
          <a:lstStyle/>
          <a:p>
            <a:pPr algn="l" indent="0" marL="0">
              <a:lnSpc>
                <a:spcPts val="1150"/>
              </a:lnSpc>
              <a:buNone/>
            </a:pPr>
            <a:r>
              <a:rPr lang="en-US" sz="950" dirty="0">
                <a:solidFill>
                  <a:srgbClr val="8F8F8F"/>
                </a:solidFill>
                <a:latin typeface="Funnel Sans" pitchFamily="34" charset="0"/>
                <a:ea typeface="Funnel Sans" pitchFamily="34" charset="-122"/>
                <a:cs typeface="Funnel Sans" pitchFamily="34" charset="-120"/>
              </a:rPr>
              <a:t>Shoes</a:t>
            </a:r>
            <a:endParaRPr lang="en-US" sz="950" dirty="0"/>
          </a:p>
        </p:txBody>
      </p:sp>
      <p:sp>
        <p:nvSpPr>
          <p:cNvPr id="65" name="Text 63"/>
          <p:cNvSpPr/>
          <p:nvPr/>
        </p:nvSpPr>
        <p:spPr>
          <a:xfrm>
            <a:off x="9197578" y="5871091"/>
            <a:ext cx="1504712" cy="148114"/>
          </a:xfrm>
          <a:prstGeom prst="rect">
            <a:avLst/>
          </a:prstGeom>
          <a:noFill/>
          <a:ln/>
        </p:spPr>
        <p:txBody>
          <a:bodyPr wrap="none" lIns="0" tIns="0" rIns="0" bIns="0" rtlCol="0" anchor="t"/>
          <a:lstStyle/>
          <a:p>
            <a:pPr algn="l" indent="0" marL="0">
              <a:lnSpc>
                <a:spcPts val="1150"/>
              </a:lnSpc>
              <a:buNone/>
            </a:pPr>
            <a:r>
              <a:rPr lang="en-US" sz="950" dirty="0">
                <a:solidFill>
                  <a:srgbClr val="8F8F8F"/>
                </a:solidFill>
                <a:latin typeface="Funnel Sans" pitchFamily="34" charset="0"/>
                <a:ea typeface="Funnel Sans" pitchFamily="34" charset="-122"/>
                <a:cs typeface="Funnel Sans" pitchFamily="34" charset="-120"/>
              </a:rPr>
              <a:t>150</a:t>
            </a:r>
            <a:endParaRPr lang="en-US" sz="950" dirty="0"/>
          </a:p>
        </p:txBody>
      </p:sp>
      <p:sp>
        <p:nvSpPr>
          <p:cNvPr id="66" name="Shape 64"/>
          <p:cNvSpPr/>
          <p:nvPr/>
        </p:nvSpPr>
        <p:spPr>
          <a:xfrm>
            <a:off x="3804642" y="6063853"/>
            <a:ext cx="7020997" cy="237411"/>
          </a:xfrm>
          <a:prstGeom prst="rect">
            <a:avLst/>
          </a:prstGeom>
          <a:solidFill>
            <a:srgbClr val="000000">
              <a:alpha val="4000"/>
            </a:srgbClr>
          </a:solidFill>
          <a:ln/>
        </p:spPr>
      </p:sp>
      <p:sp>
        <p:nvSpPr>
          <p:cNvPr id="67" name="Text 65"/>
          <p:cNvSpPr/>
          <p:nvPr/>
        </p:nvSpPr>
        <p:spPr>
          <a:xfrm>
            <a:off x="3928110" y="6108502"/>
            <a:ext cx="1504712" cy="148114"/>
          </a:xfrm>
          <a:prstGeom prst="rect">
            <a:avLst/>
          </a:prstGeom>
          <a:noFill/>
          <a:ln/>
        </p:spPr>
        <p:txBody>
          <a:bodyPr wrap="none" lIns="0" tIns="0" rIns="0" bIns="0" rtlCol="0" anchor="t"/>
          <a:lstStyle/>
          <a:p>
            <a:pPr algn="l" indent="0" marL="0">
              <a:lnSpc>
                <a:spcPts val="1150"/>
              </a:lnSpc>
              <a:buNone/>
            </a:pPr>
            <a:r>
              <a:rPr lang="en-US" sz="950" dirty="0">
                <a:solidFill>
                  <a:srgbClr val="8F8F8F"/>
                </a:solidFill>
                <a:latin typeface="Funnel Sans" pitchFamily="34" charset="0"/>
                <a:ea typeface="Funnel Sans" pitchFamily="34" charset="-122"/>
                <a:cs typeface="Funnel Sans" pitchFamily="34" charset="-120"/>
              </a:rPr>
              <a:t>3</a:t>
            </a:r>
            <a:endParaRPr lang="en-US" sz="950" dirty="0"/>
          </a:p>
        </p:txBody>
      </p:sp>
      <p:sp>
        <p:nvSpPr>
          <p:cNvPr id="68" name="Text 66"/>
          <p:cNvSpPr/>
          <p:nvPr/>
        </p:nvSpPr>
        <p:spPr>
          <a:xfrm>
            <a:off x="5687139" y="6108502"/>
            <a:ext cx="1500902" cy="148114"/>
          </a:xfrm>
          <a:prstGeom prst="rect">
            <a:avLst/>
          </a:prstGeom>
          <a:noFill/>
          <a:ln/>
        </p:spPr>
        <p:txBody>
          <a:bodyPr wrap="none" lIns="0" tIns="0" rIns="0" bIns="0" rtlCol="0" anchor="t"/>
          <a:lstStyle/>
          <a:p>
            <a:pPr algn="l" indent="0" marL="0">
              <a:lnSpc>
                <a:spcPts val="1150"/>
              </a:lnSpc>
              <a:buNone/>
            </a:pPr>
            <a:r>
              <a:rPr lang="en-US" sz="950" dirty="0">
                <a:solidFill>
                  <a:srgbClr val="8F8F8F"/>
                </a:solidFill>
                <a:latin typeface="Funnel Sans" pitchFamily="34" charset="0"/>
                <a:ea typeface="Funnel Sans" pitchFamily="34" charset="-122"/>
                <a:cs typeface="Funnel Sans" pitchFamily="34" charset="-120"/>
              </a:rPr>
              <a:t>Footwear</a:t>
            </a:r>
            <a:endParaRPr lang="en-US" sz="950" dirty="0"/>
          </a:p>
        </p:txBody>
      </p:sp>
      <p:sp>
        <p:nvSpPr>
          <p:cNvPr id="69" name="Text 67"/>
          <p:cNvSpPr/>
          <p:nvPr/>
        </p:nvSpPr>
        <p:spPr>
          <a:xfrm>
            <a:off x="7442359" y="6108502"/>
            <a:ext cx="1500902" cy="148114"/>
          </a:xfrm>
          <a:prstGeom prst="rect">
            <a:avLst/>
          </a:prstGeom>
          <a:noFill/>
          <a:ln/>
        </p:spPr>
        <p:txBody>
          <a:bodyPr wrap="none" lIns="0" tIns="0" rIns="0" bIns="0" rtlCol="0" anchor="t"/>
          <a:lstStyle/>
          <a:p>
            <a:pPr algn="l" indent="0" marL="0">
              <a:lnSpc>
                <a:spcPts val="1150"/>
              </a:lnSpc>
              <a:buNone/>
            </a:pPr>
            <a:r>
              <a:rPr lang="en-US" sz="950" dirty="0">
                <a:solidFill>
                  <a:srgbClr val="8F8F8F"/>
                </a:solidFill>
                <a:latin typeface="Funnel Sans" pitchFamily="34" charset="0"/>
                <a:ea typeface="Funnel Sans" pitchFamily="34" charset="-122"/>
                <a:cs typeface="Funnel Sans" pitchFamily="34" charset="-120"/>
              </a:rPr>
              <a:t>Sneakers</a:t>
            </a:r>
            <a:endParaRPr lang="en-US" sz="950" dirty="0"/>
          </a:p>
        </p:txBody>
      </p:sp>
      <p:sp>
        <p:nvSpPr>
          <p:cNvPr id="70" name="Text 68"/>
          <p:cNvSpPr/>
          <p:nvPr/>
        </p:nvSpPr>
        <p:spPr>
          <a:xfrm>
            <a:off x="9197578" y="6108502"/>
            <a:ext cx="1504712" cy="148114"/>
          </a:xfrm>
          <a:prstGeom prst="rect">
            <a:avLst/>
          </a:prstGeom>
          <a:noFill/>
          <a:ln/>
        </p:spPr>
        <p:txBody>
          <a:bodyPr wrap="none" lIns="0" tIns="0" rIns="0" bIns="0" rtlCol="0" anchor="t"/>
          <a:lstStyle/>
          <a:p>
            <a:pPr algn="l" indent="0" marL="0">
              <a:lnSpc>
                <a:spcPts val="1150"/>
              </a:lnSpc>
              <a:buNone/>
            </a:pPr>
            <a:r>
              <a:rPr lang="en-US" sz="950" dirty="0">
                <a:solidFill>
                  <a:srgbClr val="8F8F8F"/>
                </a:solidFill>
                <a:latin typeface="Funnel Sans" pitchFamily="34" charset="0"/>
                <a:ea typeface="Funnel Sans" pitchFamily="34" charset="-122"/>
                <a:cs typeface="Funnel Sans" pitchFamily="34" charset="-120"/>
              </a:rPr>
              <a:t>145</a:t>
            </a:r>
            <a:endParaRPr lang="en-US" sz="950" dirty="0"/>
          </a:p>
        </p:txBody>
      </p:sp>
      <p:sp>
        <p:nvSpPr>
          <p:cNvPr id="71" name="Shape 69"/>
          <p:cNvSpPr/>
          <p:nvPr/>
        </p:nvSpPr>
        <p:spPr>
          <a:xfrm>
            <a:off x="3804642" y="6301264"/>
            <a:ext cx="7020997" cy="237411"/>
          </a:xfrm>
          <a:prstGeom prst="rect">
            <a:avLst/>
          </a:prstGeom>
          <a:solidFill>
            <a:srgbClr val="FFFFFF">
              <a:alpha val="4000"/>
            </a:srgbClr>
          </a:solidFill>
          <a:ln/>
        </p:spPr>
      </p:sp>
      <p:sp>
        <p:nvSpPr>
          <p:cNvPr id="72" name="Text 70"/>
          <p:cNvSpPr/>
          <p:nvPr/>
        </p:nvSpPr>
        <p:spPr>
          <a:xfrm>
            <a:off x="3928110" y="6345912"/>
            <a:ext cx="1504712" cy="148114"/>
          </a:xfrm>
          <a:prstGeom prst="rect">
            <a:avLst/>
          </a:prstGeom>
          <a:noFill/>
          <a:ln/>
        </p:spPr>
        <p:txBody>
          <a:bodyPr wrap="none" lIns="0" tIns="0" rIns="0" bIns="0" rtlCol="0" anchor="t"/>
          <a:lstStyle/>
          <a:p>
            <a:pPr algn="l" indent="0" marL="0">
              <a:lnSpc>
                <a:spcPts val="1150"/>
              </a:lnSpc>
              <a:buNone/>
            </a:pPr>
            <a:r>
              <a:rPr lang="en-US" sz="950" dirty="0">
                <a:solidFill>
                  <a:srgbClr val="8F8F8F"/>
                </a:solidFill>
                <a:latin typeface="Funnel Sans" pitchFamily="34" charset="0"/>
                <a:ea typeface="Funnel Sans" pitchFamily="34" charset="-122"/>
                <a:cs typeface="Funnel Sans" pitchFamily="34" charset="-120"/>
              </a:rPr>
              <a:t>1</a:t>
            </a:r>
            <a:endParaRPr lang="en-US" sz="950" dirty="0"/>
          </a:p>
        </p:txBody>
      </p:sp>
      <p:sp>
        <p:nvSpPr>
          <p:cNvPr id="73" name="Text 71"/>
          <p:cNvSpPr/>
          <p:nvPr/>
        </p:nvSpPr>
        <p:spPr>
          <a:xfrm>
            <a:off x="5687139" y="6345912"/>
            <a:ext cx="1500902" cy="148114"/>
          </a:xfrm>
          <a:prstGeom prst="rect">
            <a:avLst/>
          </a:prstGeom>
          <a:noFill/>
          <a:ln/>
        </p:spPr>
        <p:txBody>
          <a:bodyPr wrap="none" lIns="0" tIns="0" rIns="0" bIns="0" rtlCol="0" anchor="t"/>
          <a:lstStyle/>
          <a:p>
            <a:pPr algn="l" indent="0" marL="0">
              <a:lnSpc>
                <a:spcPts val="1150"/>
              </a:lnSpc>
              <a:buNone/>
            </a:pPr>
            <a:r>
              <a:rPr lang="en-US" sz="950" dirty="0">
                <a:solidFill>
                  <a:srgbClr val="8F8F8F"/>
                </a:solidFill>
                <a:latin typeface="Funnel Sans" pitchFamily="34" charset="0"/>
                <a:ea typeface="Funnel Sans" pitchFamily="34" charset="-122"/>
                <a:cs typeface="Funnel Sans" pitchFamily="34" charset="-120"/>
              </a:rPr>
              <a:t>Outerwear</a:t>
            </a:r>
            <a:endParaRPr lang="en-US" sz="950" dirty="0"/>
          </a:p>
        </p:txBody>
      </p:sp>
      <p:sp>
        <p:nvSpPr>
          <p:cNvPr id="74" name="Text 72"/>
          <p:cNvSpPr/>
          <p:nvPr/>
        </p:nvSpPr>
        <p:spPr>
          <a:xfrm>
            <a:off x="7442359" y="6345912"/>
            <a:ext cx="1500902" cy="148114"/>
          </a:xfrm>
          <a:prstGeom prst="rect">
            <a:avLst/>
          </a:prstGeom>
          <a:noFill/>
          <a:ln/>
        </p:spPr>
        <p:txBody>
          <a:bodyPr wrap="none" lIns="0" tIns="0" rIns="0" bIns="0" rtlCol="0" anchor="t"/>
          <a:lstStyle/>
          <a:p>
            <a:pPr algn="l" indent="0" marL="0">
              <a:lnSpc>
                <a:spcPts val="1150"/>
              </a:lnSpc>
              <a:buNone/>
            </a:pPr>
            <a:r>
              <a:rPr lang="en-US" sz="950" dirty="0">
                <a:solidFill>
                  <a:srgbClr val="8F8F8F"/>
                </a:solidFill>
                <a:latin typeface="Funnel Sans" pitchFamily="34" charset="0"/>
                <a:ea typeface="Funnel Sans" pitchFamily="34" charset="-122"/>
                <a:cs typeface="Funnel Sans" pitchFamily="34" charset="-120"/>
              </a:rPr>
              <a:t>Jacket</a:t>
            </a:r>
            <a:endParaRPr lang="en-US" sz="950" dirty="0"/>
          </a:p>
        </p:txBody>
      </p:sp>
      <p:sp>
        <p:nvSpPr>
          <p:cNvPr id="75" name="Text 73"/>
          <p:cNvSpPr/>
          <p:nvPr/>
        </p:nvSpPr>
        <p:spPr>
          <a:xfrm>
            <a:off x="9197578" y="6345912"/>
            <a:ext cx="1504712" cy="148114"/>
          </a:xfrm>
          <a:prstGeom prst="rect">
            <a:avLst/>
          </a:prstGeom>
          <a:noFill/>
          <a:ln/>
        </p:spPr>
        <p:txBody>
          <a:bodyPr wrap="none" lIns="0" tIns="0" rIns="0" bIns="0" rtlCol="0" anchor="t"/>
          <a:lstStyle/>
          <a:p>
            <a:pPr algn="l" indent="0" marL="0">
              <a:lnSpc>
                <a:spcPts val="1150"/>
              </a:lnSpc>
              <a:buNone/>
            </a:pPr>
            <a:r>
              <a:rPr lang="en-US" sz="950" dirty="0">
                <a:solidFill>
                  <a:srgbClr val="8F8F8F"/>
                </a:solidFill>
                <a:latin typeface="Funnel Sans" pitchFamily="34" charset="0"/>
                <a:ea typeface="Funnel Sans" pitchFamily="34" charset="-122"/>
                <a:cs typeface="Funnel Sans" pitchFamily="34" charset="-120"/>
              </a:rPr>
              <a:t>163</a:t>
            </a:r>
            <a:endParaRPr lang="en-US" sz="950" dirty="0"/>
          </a:p>
        </p:txBody>
      </p:sp>
      <p:sp>
        <p:nvSpPr>
          <p:cNvPr id="76" name="Shape 74"/>
          <p:cNvSpPr/>
          <p:nvPr/>
        </p:nvSpPr>
        <p:spPr>
          <a:xfrm>
            <a:off x="3804642" y="6538674"/>
            <a:ext cx="7020997" cy="237411"/>
          </a:xfrm>
          <a:prstGeom prst="rect">
            <a:avLst/>
          </a:prstGeom>
          <a:solidFill>
            <a:srgbClr val="000000">
              <a:alpha val="4000"/>
            </a:srgbClr>
          </a:solidFill>
          <a:ln/>
        </p:spPr>
      </p:sp>
      <p:sp>
        <p:nvSpPr>
          <p:cNvPr id="77" name="Text 75"/>
          <p:cNvSpPr/>
          <p:nvPr/>
        </p:nvSpPr>
        <p:spPr>
          <a:xfrm>
            <a:off x="3928110" y="6583323"/>
            <a:ext cx="1504712" cy="148114"/>
          </a:xfrm>
          <a:prstGeom prst="rect">
            <a:avLst/>
          </a:prstGeom>
          <a:noFill/>
          <a:ln/>
        </p:spPr>
        <p:txBody>
          <a:bodyPr wrap="none" lIns="0" tIns="0" rIns="0" bIns="0" rtlCol="0" anchor="t"/>
          <a:lstStyle/>
          <a:p>
            <a:pPr algn="l" indent="0" marL="0">
              <a:lnSpc>
                <a:spcPts val="1150"/>
              </a:lnSpc>
              <a:buNone/>
            </a:pPr>
            <a:r>
              <a:rPr lang="en-US" sz="950" dirty="0">
                <a:solidFill>
                  <a:srgbClr val="8F8F8F"/>
                </a:solidFill>
                <a:latin typeface="Funnel Sans" pitchFamily="34" charset="0"/>
                <a:ea typeface="Funnel Sans" pitchFamily="34" charset="-122"/>
                <a:cs typeface="Funnel Sans" pitchFamily="34" charset="-120"/>
              </a:rPr>
              <a:t>2</a:t>
            </a:r>
            <a:endParaRPr lang="en-US" sz="950" dirty="0"/>
          </a:p>
        </p:txBody>
      </p:sp>
      <p:sp>
        <p:nvSpPr>
          <p:cNvPr id="78" name="Text 76"/>
          <p:cNvSpPr/>
          <p:nvPr/>
        </p:nvSpPr>
        <p:spPr>
          <a:xfrm>
            <a:off x="5687139" y="6583323"/>
            <a:ext cx="1500902" cy="148114"/>
          </a:xfrm>
          <a:prstGeom prst="rect">
            <a:avLst/>
          </a:prstGeom>
          <a:noFill/>
          <a:ln/>
        </p:spPr>
        <p:txBody>
          <a:bodyPr wrap="none" lIns="0" tIns="0" rIns="0" bIns="0" rtlCol="0" anchor="t"/>
          <a:lstStyle/>
          <a:p>
            <a:pPr algn="l" indent="0" marL="0">
              <a:lnSpc>
                <a:spcPts val="1150"/>
              </a:lnSpc>
              <a:buNone/>
            </a:pPr>
            <a:r>
              <a:rPr lang="en-US" sz="950" dirty="0">
                <a:solidFill>
                  <a:srgbClr val="8F8F8F"/>
                </a:solidFill>
                <a:latin typeface="Funnel Sans" pitchFamily="34" charset="0"/>
                <a:ea typeface="Funnel Sans" pitchFamily="34" charset="-122"/>
                <a:cs typeface="Funnel Sans" pitchFamily="34" charset="-120"/>
              </a:rPr>
              <a:t>Outerwear</a:t>
            </a:r>
            <a:endParaRPr lang="en-US" sz="950" dirty="0"/>
          </a:p>
        </p:txBody>
      </p:sp>
      <p:sp>
        <p:nvSpPr>
          <p:cNvPr id="79" name="Text 77"/>
          <p:cNvSpPr/>
          <p:nvPr/>
        </p:nvSpPr>
        <p:spPr>
          <a:xfrm>
            <a:off x="7442359" y="6583323"/>
            <a:ext cx="1500902" cy="148114"/>
          </a:xfrm>
          <a:prstGeom prst="rect">
            <a:avLst/>
          </a:prstGeom>
          <a:noFill/>
          <a:ln/>
        </p:spPr>
        <p:txBody>
          <a:bodyPr wrap="none" lIns="0" tIns="0" rIns="0" bIns="0" rtlCol="0" anchor="t"/>
          <a:lstStyle/>
          <a:p>
            <a:pPr algn="l" indent="0" marL="0">
              <a:lnSpc>
                <a:spcPts val="1150"/>
              </a:lnSpc>
              <a:buNone/>
            </a:pPr>
            <a:r>
              <a:rPr lang="en-US" sz="950" dirty="0">
                <a:solidFill>
                  <a:srgbClr val="8F8F8F"/>
                </a:solidFill>
                <a:latin typeface="Funnel Sans" pitchFamily="34" charset="0"/>
                <a:ea typeface="Funnel Sans" pitchFamily="34" charset="-122"/>
                <a:cs typeface="Funnel Sans" pitchFamily="34" charset="-120"/>
              </a:rPr>
              <a:t>Coat</a:t>
            </a:r>
            <a:endParaRPr lang="en-US" sz="950" dirty="0"/>
          </a:p>
        </p:txBody>
      </p:sp>
      <p:sp>
        <p:nvSpPr>
          <p:cNvPr id="80" name="Text 78"/>
          <p:cNvSpPr/>
          <p:nvPr/>
        </p:nvSpPr>
        <p:spPr>
          <a:xfrm>
            <a:off x="9197578" y="6583323"/>
            <a:ext cx="1504712" cy="148114"/>
          </a:xfrm>
          <a:prstGeom prst="rect">
            <a:avLst/>
          </a:prstGeom>
          <a:noFill/>
          <a:ln/>
        </p:spPr>
        <p:txBody>
          <a:bodyPr wrap="none" lIns="0" tIns="0" rIns="0" bIns="0" rtlCol="0" anchor="t"/>
          <a:lstStyle/>
          <a:p>
            <a:pPr algn="l" indent="0" marL="0">
              <a:lnSpc>
                <a:spcPts val="1150"/>
              </a:lnSpc>
              <a:buNone/>
            </a:pPr>
            <a:r>
              <a:rPr lang="en-US" sz="950" dirty="0">
                <a:solidFill>
                  <a:srgbClr val="8F8F8F"/>
                </a:solidFill>
                <a:latin typeface="Funnel Sans" pitchFamily="34" charset="0"/>
                <a:ea typeface="Funnel Sans" pitchFamily="34" charset="-122"/>
                <a:cs typeface="Funnel Sans" pitchFamily="34" charset="-120"/>
              </a:rPr>
              <a:t>161</a:t>
            </a:r>
            <a:endParaRPr lang="en-US" sz="9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2465665" y="1110496"/>
            <a:ext cx="9698950" cy="1063466"/>
          </a:xfrm>
          <a:prstGeom prst="rect">
            <a:avLst/>
          </a:prstGeom>
          <a:noFill/>
          <a:ln/>
        </p:spPr>
        <p:txBody>
          <a:bodyPr wrap="square" lIns="0" tIns="0" rIns="0" bIns="0" rtlCol="0" anchor="t"/>
          <a:lstStyle/>
          <a:p>
            <a:pPr algn="l" indent="0" marL="0">
              <a:lnSpc>
                <a:spcPts val="4150"/>
              </a:lnSpc>
              <a:buNone/>
            </a:pPr>
            <a:r>
              <a:rPr lang="en-US" sz="3300" dirty="0">
                <a:solidFill>
                  <a:srgbClr val="DDDDDD"/>
                </a:solidFill>
                <a:latin typeface="Mona Sans Semi Bold" pitchFamily="34" charset="0"/>
                <a:ea typeface="Mona Sans Semi Bold" pitchFamily="34" charset="-122"/>
                <a:cs typeface="Mona Sans Semi Bold" pitchFamily="34" charset="-120"/>
              </a:rPr>
              <a:t>Subscription Behavior and Revenue by Age Group</a:t>
            </a:r>
            <a:endParaRPr lang="en-US" sz="3300" dirty="0"/>
          </a:p>
        </p:txBody>
      </p:sp>
      <p:sp>
        <p:nvSpPr>
          <p:cNvPr id="3" name="Text 1"/>
          <p:cNvSpPr/>
          <p:nvPr/>
        </p:nvSpPr>
        <p:spPr>
          <a:xfrm>
            <a:off x="2465665" y="2220754"/>
            <a:ext cx="3399353" cy="265747"/>
          </a:xfrm>
          <a:prstGeom prst="rect">
            <a:avLst/>
          </a:prstGeom>
          <a:noFill/>
          <a:ln/>
        </p:spPr>
        <p:txBody>
          <a:bodyPr wrap="none" lIns="0" tIns="0" rIns="0" bIns="0" rtlCol="0" anchor="t"/>
          <a:lstStyle/>
          <a:p>
            <a:pPr algn="l" indent="0" marL="0">
              <a:lnSpc>
                <a:spcPts val="2050"/>
              </a:lnSpc>
              <a:buNone/>
            </a:pPr>
            <a:r>
              <a:rPr lang="en-US" sz="1650" dirty="0">
                <a:solidFill>
                  <a:srgbClr val="DDDDDD"/>
                </a:solidFill>
                <a:latin typeface="Mona Sans Semi Bold" pitchFamily="34" charset="0"/>
                <a:ea typeface="Mona Sans Semi Bold" pitchFamily="34" charset="-122"/>
                <a:cs typeface="Mona Sans Semi Bold" pitchFamily="34" charset="-120"/>
              </a:rPr>
              <a:t>9. Repeat Buyers &amp; Subscriptions</a:t>
            </a:r>
            <a:endParaRPr lang="en-US" sz="1650" dirty="0"/>
          </a:p>
        </p:txBody>
      </p:sp>
      <p:sp>
        <p:nvSpPr>
          <p:cNvPr id="4" name="Text 2"/>
          <p:cNvSpPr/>
          <p:nvPr/>
        </p:nvSpPr>
        <p:spPr>
          <a:xfrm>
            <a:off x="2465665" y="2662357"/>
            <a:ext cx="9698950" cy="229910"/>
          </a:xfrm>
          <a:prstGeom prst="rect">
            <a:avLst/>
          </a:prstGeom>
          <a:noFill/>
          <a:ln/>
        </p:spPr>
        <p:txBody>
          <a:bodyPr wrap="none" lIns="0" tIns="0" rIns="0" bIns="0" rtlCol="0" anchor="t"/>
          <a:lstStyle/>
          <a:p>
            <a:pPr algn="l" indent="0" marL="0">
              <a:lnSpc>
                <a:spcPts val="1800"/>
              </a:lnSpc>
              <a:buNone/>
            </a:pPr>
            <a:r>
              <a:rPr lang="en-US" sz="1300" dirty="0">
                <a:solidFill>
                  <a:srgbClr val="8F8F8F"/>
                </a:solidFill>
                <a:latin typeface="Funnel Sans" pitchFamily="34" charset="0"/>
                <a:ea typeface="Funnel Sans" pitchFamily="34" charset="-122"/>
                <a:cs typeface="Funnel Sans" pitchFamily="34" charset="-120"/>
              </a:rPr>
              <a:t>Checked whether customers with &gt;5 purchases are more likely to subscribe.</a:t>
            </a:r>
            <a:endParaRPr lang="en-US" sz="1300" dirty="0"/>
          </a:p>
        </p:txBody>
      </p:sp>
      <p:sp>
        <p:nvSpPr>
          <p:cNvPr id="5" name="Shape 3"/>
          <p:cNvSpPr/>
          <p:nvPr/>
        </p:nvSpPr>
        <p:spPr>
          <a:xfrm>
            <a:off x="2465665" y="3024188"/>
            <a:ext cx="9698950" cy="1172170"/>
          </a:xfrm>
          <a:prstGeom prst="roundRect">
            <a:avLst>
              <a:gd name="adj" fmla="val 6097"/>
            </a:avLst>
          </a:prstGeom>
          <a:noFill/>
          <a:ln w="7620">
            <a:solidFill>
              <a:srgbClr val="FFFFFF">
                <a:alpha val="24000"/>
              </a:srgbClr>
            </a:solidFill>
            <a:prstDash val="solid"/>
          </a:ln>
        </p:spPr>
      </p:sp>
      <p:sp>
        <p:nvSpPr>
          <p:cNvPr id="6" name="Shape 4"/>
          <p:cNvSpPr/>
          <p:nvPr/>
        </p:nvSpPr>
        <p:spPr>
          <a:xfrm>
            <a:off x="2473285" y="3031808"/>
            <a:ext cx="9683710" cy="385643"/>
          </a:xfrm>
          <a:prstGeom prst="rect">
            <a:avLst/>
          </a:prstGeom>
          <a:solidFill>
            <a:srgbClr val="FFFFFF">
              <a:alpha val="4000"/>
            </a:srgbClr>
          </a:solidFill>
          <a:ln/>
        </p:spPr>
      </p:sp>
      <p:sp>
        <p:nvSpPr>
          <p:cNvPr id="7" name="Text 5"/>
          <p:cNvSpPr/>
          <p:nvPr/>
        </p:nvSpPr>
        <p:spPr>
          <a:xfrm>
            <a:off x="2643545" y="3109674"/>
            <a:ext cx="4497705" cy="229910"/>
          </a:xfrm>
          <a:prstGeom prst="rect">
            <a:avLst/>
          </a:prstGeom>
          <a:noFill/>
          <a:ln/>
        </p:spPr>
        <p:txBody>
          <a:bodyPr wrap="none" lIns="0" tIns="0" rIns="0" bIns="0" rtlCol="0" anchor="t"/>
          <a:lstStyle/>
          <a:p>
            <a:pPr algn="l" indent="0" marL="0">
              <a:lnSpc>
                <a:spcPts val="1800"/>
              </a:lnSpc>
              <a:buNone/>
            </a:pPr>
            <a:r>
              <a:rPr lang="en-US" sz="1300" dirty="0">
                <a:solidFill>
                  <a:srgbClr val="8F8F8F"/>
                </a:solidFill>
                <a:latin typeface="Funnel Sans" pitchFamily="34" charset="0"/>
                <a:ea typeface="Funnel Sans" pitchFamily="34" charset="-122"/>
                <a:cs typeface="Funnel Sans" pitchFamily="34" charset="-120"/>
              </a:rPr>
              <a:t>subscription_status</a:t>
            </a:r>
            <a:endParaRPr lang="en-US" sz="1300" dirty="0"/>
          </a:p>
        </p:txBody>
      </p:sp>
      <p:sp>
        <p:nvSpPr>
          <p:cNvPr id="8" name="Text 6"/>
          <p:cNvSpPr/>
          <p:nvPr/>
        </p:nvSpPr>
        <p:spPr>
          <a:xfrm>
            <a:off x="7489150" y="3109674"/>
            <a:ext cx="4497705" cy="229910"/>
          </a:xfrm>
          <a:prstGeom prst="rect">
            <a:avLst/>
          </a:prstGeom>
          <a:noFill/>
          <a:ln/>
        </p:spPr>
        <p:txBody>
          <a:bodyPr wrap="none" lIns="0" tIns="0" rIns="0" bIns="0" rtlCol="0" anchor="t"/>
          <a:lstStyle/>
          <a:p>
            <a:pPr algn="l" indent="0" marL="0">
              <a:lnSpc>
                <a:spcPts val="1800"/>
              </a:lnSpc>
              <a:buNone/>
            </a:pPr>
            <a:r>
              <a:rPr lang="en-US" sz="1300" dirty="0">
                <a:solidFill>
                  <a:srgbClr val="8F8F8F"/>
                </a:solidFill>
                <a:latin typeface="Funnel Sans" pitchFamily="34" charset="0"/>
                <a:ea typeface="Funnel Sans" pitchFamily="34" charset="-122"/>
                <a:cs typeface="Funnel Sans" pitchFamily="34" charset="-120"/>
              </a:rPr>
              <a:t>repeat_buyers</a:t>
            </a:r>
            <a:endParaRPr lang="en-US" sz="1300" dirty="0"/>
          </a:p>
        </p:txBody>
      </p:sp>
      <p:sp>
        <p:nvSpPr>
          <p:cNvPr id="9" name="Shape 7"/>
          <p:cNvSpPr/>
          <p:nvPr/>
        </p:nvSpPr>
        <p:spPr>
          <a:xfrm>
            <a:off x="2473285" y="3417451"/>
            <a:ext cx="9683710" cy="385643"/>
          </a:xfrm>
          <a:prstGeom prst="rect">
            <a:avLst/>
          </a:prstGeom>
          <a:solidFill>
            <a:srgbClr val="000000">
              <a:alpha val="4000"/>
            </a:srgbClr>
          </a:solidFill>
          <a:ln/>
        </p:spPr>
      </p:sp>
      <p:sp>
        <p:nvSpPr>
          <p:cNvPr id="10" name="Text 8"/>
          <p:cNvSpPr/>
          <p:nvPr/>
        </p:nvSpPr>
        <p:spPr>
          <a:xfrm>
            <a:off x="2643545" y="3495318"/>
            <a:ext cx="4497705" cy="229910"/>
          </a:xfrm>
          <a:prstGeom prst="rect">
            <a:avLst/>
          </a:prstGeom>
          <a:noFill/>
          <a:ln/>
        </p:spPr>
        <p:txBody>
          <a:bodyPr wrap="none" lIns="0" tIns="0" rIns="0" bIns="0" rtlCol="0" anchor="t"/>
          <a:lstStyle/>
          <a:p>
            <a:pPr algn="l" indent="0" marL="0">
              <a:lnSpc>
                <a:spcPts val="1800"/>
              </a:lnSpc>
              <a:buNone/>
            </a:pPr>
            <a:r>
              <a:rPr lang="en-US" sz="1300" dirty="0">
                <a:solidFill>
                  <a:srgbClr val="8F8F8F"/>
                </a:solidFill>
                <a:latin typeface="Funnel Sans" pitchFamily="34" charset="0"/>
                <a:ea typeface="Funnel Sans" pitchFamily="34" charset="-122"/>
                <a:cs typeface="Funnel Sans" pitchFamily="34" charset="-120"/>
              </a:rPr>
              <a:t>No</a:t>
            </a:r>
            <a:endParaRPr lang="en-US" sz="1300" dirty="0"/>
          </a:p>
        </p:txBody>
      </p:sp>
      <p:sp>
        <p:nvSpPr>
          <p:cNvPr id="11" name="Text 9"/>
          <p:cNvSpPr/>
          <p:nvPr/>
        </p:nvSpPr>
        <p:spPr>
          <a:xfrm>
            <a:off x="7489150" y="3495318"/>
            <a:ext cx="4497705" cy="229910"/>
          </a:xfrm>
          <a:prstGeom prst="rect">
            <a:avLst/>
          </a:prstGeom>
          <a:noFill/>
          <a:ln/>
        </p:spPr>
        <p:txBody>
          <a:bodyPr wrap="none" lIns="0" tIns="0" rIns="0" bIns="0" rtlCol="0" anchor="t"/>
          <a:lstStyle/>
          <a:p>
            <a:pPr algn="l" indent="0" marL="0">
              <a:lnSpc>
                <a:spcPts val="1800"/>
              </a:lnSpc>
              <a:buNone/>
            </a:pPr>
            <a:r>
              <a:rPr lang="en-US" sz="1300" dirty="0">
                <a:solidFill>
                  <a:srgbClr val="8F8F8F"/>
                </a:solidFill>
                <a:latin typeface="Funnel Sans" pitchFamily="34" charset="0"/>
                <a:ea typeface="Funnel Sans" pitchFamily="34" charset="-122"/>
                <a:cs typeface="Funnel Sans" pitchFamily="34" charset="-120"/>
              </a:rPr>
              <a:t>2518</a:t>
            </a:r>
            <a:endParaRPr lang="en-US" sz="1300" dirty="0"/>
          </a:p>
        </p:txBody>
      </p:sp>
      <p:sp>
        <p:nvSpPr>
          <p:cNvPr id="12" name="Shape 10"/>
          <p:cNvSpPr/>
          <p:nvPr/>
        </p:nvSpPr>
        <p:spPr>
          <a:xfrm>
            <a:off x="2473285" y="3803094"/>
            <a:ext cx="9683710" cy="385643"/>
          </a:xfrm>
          <a:prstGeom prst="rect">
            <a:avLst/>
          </a:prstGeom>
          <a:solidFill>
            <a:srgbClr val="FFFFFF">
              <a:alpha val="4000"/>
            </a:srgbClr>
          </a:solidFill>
          <a:ln/>
        </p:spPr>
      </p:sp>
      <p:sp>
        <p:nvSpPr>
          <p:cNvPr id="13" name="Text 11"/>
          <p:cNvSpPr/>
          <p:nvPr/>
        </p:nvSpPr>
        <p:spPr>
          <a:xfrm>
            <a:off x="2643545" y="3880961"/>
            <a:ext cx="4497705" cy="229910"/>
          </a:xfrm>
          <a:prstGeom prst="rect">
            <a:avLst/>
          </a:prstGeom>
          <a:noFill/>
          <a:ln/>
        </p:spPr>
        <p:txBody>
          <a:bodyPr wrap="none" lIns="0" tIns="0" rIns="0" bIns="0" rtlCol="0" anchor="t"/>
          <a:lstStyle/>
          <a:p>
            <a:pPr algn="l" indent="0" marL="0">
              <a:lnSpc>
                <a:spcPts val="1800"/>
              </a:lnSpc>
              <a:buNone/>
            </a:pPr>
            <a:r>
              <a:rPr lang="en-US" sz="1300" dirty="0">
                <a:solidFill>
                  <a:srgbClr val="8F8F8F"/>
                </a:solidFill>
                <a:latin typeface="Funnel Sans" pitchFamily="34" charset="0"/>
                <a:ea typeface="Funnel Sans" pitchFamily="34" charset="-122"/>
                <a:cs typeface="Funnel Sans" pitchFamily="34" charset="-120"/>
              </a:rPr>
              <a:t>Yes</a:t>
            </a:r>
            <a:endParaRPr lang="en-US" sz="1300" dirty="0"/>
          </a:p>
        </p:txBody>
      </p:sp>
      <p:sp>
        <p:nvSpPr>
          <p:cNvPr id="14" name="Text 12"/>
          <p:cNvSpPr/>
          <p:nvPr/>
        </p:nvSpPr>
        <p:spPr>
          <a:xfrm>
            <a:off x="7489150" y="3880961"/>
            <a:ext cx="4497705" cy="229910"/>
          </a:xfrm>
          <a:prstGeom prst="rect">
            <a:avLst/>
          </a:prstGeom>
          <a:noFill/>
          <a:ln/>
        </p:spPr>
        <p:txBody>
          <a:bodyPr wrap="none" lIns="0" tIns="0" rIns="0" bIns="0" rtlCol="0" anchor="t"/>
          <a:lstStyle/>
          <a:p>
            <a:pPr algn="l" indent="0" marL="0">
              <a:lnSpc>
                <a:spcPts val="1800"/>
              </a:lnSpc>
              <a:buNone/>
            </a:pPr>
            <a:r>
              <a:rPr lang="en-US" sz="1300" dirty="0">
                <a:solidFill>
                  <a:srgbClr val="8F8F8F"/>
                </a:solidFill>
                <a:latin typeface="Funnel Sans" pitchFamily="34" charset="0"/>
                <a:ea typeface="Funnel Sans" pitchFamily="34" charset="-122"/>
                <a:cs typeface="Funnel Sans" pitchFamily="34" charset="-120"/>
              </a:rPr>
              <a:t>958</a:t>
            </a:r>
            <a:endParaRPr lang="en-US" sz="1300" dirty="0"/>
          </a:p>
        </p:txBody>
      </p:sp>
      <p:sp>
        <p:nvSpPr>
          <p:cNvPr id="15" name="Text 13"/>
          <p:cNvSpPr/>
          <p:nvPr/>
        </p:nvSpPr>
        <p:spPr>
          <a:xfrm>
            <a:off x="2465665" y="4372213"/>
            <a:ext cx="2628543" cy="265747"/>
          </a:xfrm>
          <a:prstGeom prst="rect">
            <a:avLst/>
          </a:prstGeom>
          <a:noFill/>
          <a:ln/>
        </p:spPr>
        <p:txBody>
          <a:bodyPr wrap="none" lIns="0" tIns="0" rIns="0" bIns="0" rtlCol="0" anchor="t"/>
          <a:lstStyle/>
          <a:p>
            <a:pPr algn="l" indent="0" marL="0">
              <a:lnSpc>
                <a:spcPts val="2050"/>
              </a:lnSpc>
              <a:buNone/>
            </a:pPr>
            <a:r>
              <a:rPr lang="en-US" sz="1650" dirty="0">
                <a:solidFill>
                  <a:srgbClr val="DDDDDD"/>
                </a:solidFill>
                <a:latin typeface="Mona Sans Semi Bold" pitchFamily="34" charset="0"/>
                <a:ea typeface="Mona Sans Semi Bold" pitchFamily="34" charset="-122"/>
                <a:cs typeface="Mona Sans Semi Bold" pitchFamily="34" charset="-120"/>
              </a:rPr>
              <a:t>10. Revenue by Age Group</a:t>
            </a:r>
            <a:endParaRPr lang="en-US" sz="1650" dirty="0"/>
          </a:p>
        </p:txBody>
      </p:sp>
      <p:sp>
        <p:nvSpPr>
          <p:cNvPr id="16" name="Text 14"/>
          <p:cNvSpPr/>
          <p:nvPr/>
        </p:nvSpPr>
        <p:spPr>
          <a:xfrm>
            <a:off x="2465665" y="4813816"/>
            <a:ext cx="9698950" cy="229910"/>
          </a:xfrm>
          <a:prstGeom prst="rect">
            <a:avLst/>
          </a:prstGeom>
          <a:noFill/>
          <a:ln/>
        </p:spPr>
        <p:txBody>
          <a:bodyPr wrap="none" lIns="0" tIns="0" rIns="0" bIns="0" rtlCol="0" anchor="t"/>
          <a:lstStyle/>
          <a:p>
            <a:pPr algn="l" indent="0" marL="0">
              <a:lnSpc>
                <a:spcPts val="1800"/>
              </a:lnSpc>
              <a:buNone/>
            </a:pPr>
            <a:r>
              <a:rPr lang="en-US" sz="1300" dirty="0">
                <a:solidFill>
                  <a:srgbClr val="8F8F8F"/>
                </a:solidFill>
                <a:latin typeface="Funnel Sans" pitchFamily="34" charset="0"/>
                <a:ea typeface="Funnel Sans" pitchFamily="34" charset="-122"/>
                <a:cs typeface="Funnel Sans" pitchFamily="34" charset="-120"/>
              </a:rPr>
              <a:t>Calculated total revenue contribution of each age group.</a:t>
            </a:r>
            <a:endParaRPr lang="en-US" sz="1300" dirty="0"/>
          </a:p>
        </p:txBody>
      </p:sp>
      <p:sp>
        <p:nvSpPr>
          <p:cNvPr id="17" name="Shape 15"/>
          <p:cNvSpPr/>
          <p:nvPr/>
        </p:nvSpPr>
        <p:spPr>
          <a:xfrm>
            <a:off x="2465665" y="5175647"/>
            <a:ext cx="9698950" cy="1943457"/>
          </a:xfrm>
          <a:prstGeom prst="roundRect">
            <a:avLst>
              <a:gd name="adj" fmla="val 3677"/>
            </a:avLst>
          </a:prstGeom>
          <a:noFill/>
          <a:ln w="7620">
            <a:solidFill>
              <a:srgbClr val="FFFFFF">
                <a:alpha val="24000"/>
              </a:srgbClr>
            </a:solidFill>
            <a:prstDash val="solid"/>
          </a:ln>
        </p:spPr>
      </p:sp>
      <p:sp>
        <p:nvSpPr>
          <p:cNvPr id="18" name="Shape 16"/>
          <p:cNvSpPr/>
          <p:nvPr/>
        </p:nvSpPr>
        <p:spPr>
          <a:xfrm>
            <a:off x="2473285" y="5183267"/>
            <a:ext cx="9683710" cy="385643"/>
          </a:xfrm>
          <a:prstGeom prst="rect">
            <a:avLst/>
          </a:prstGeom>
          <a:solidFill>
            <a:srgbClr val="FFFFFF">
              <a:alpha val="4000"/>
            </a:srgbClr>
          </a:solidFill>
          <a:ln/>
        </p:spPr>
      </p:sp>
      <p:sp>
        <p:nvSpPr>
          <p:cNvPr id="19" name="Text 17"/>
          <p:cNvSpPr/>
          <p:nvPr/>
        </p:nvSpPr>
        <p:spPr>
          <a:xfrm>
            <a:off x="2643545" y="5261134"/>
            <a:ext cx="4497705" cy="229910"/>
          </a:xfrm>
          <a:prstGeom prst="rect">
            <a:avLst/>
          </a:prstGeom>
          <a:noFill/>
          <a:ln/>
        </p:spPr>
        <p:txBody>
          <a:bodyPr wrap="none" lIns="0" tIns="0" rIns="0" bIns="0" rtlCol="0" anchor="t"/>
          <a:lstStyle/>
          <a:p>
            <a:pPr algn="l" indent="0" marL="0">
              <a:lnSpc>
                <a:spcPts val="1800"/>
              </a:lnSpc>
              <a:buNone/>
            </a:pPr>
            <a:r>
              <a:rPr lang="en-US" sz="1300" dirty="0">
                <a:solidFill>
                  <a:srgbClr val="8F8F8F"/>
                </a:solidFill>
                <a:latin typeface="Funnel Sans" pitchFamily="34" charset="0"/>
                <a:ea typeface="Funnel Sans" pitchFamily="34" charset="-122"/>
                <a:cs typeface="Funnel Sans" pitchFamily="34" charset="-120"/>
              </a:rPr>
              <a:t>age_group</a:t>
            </a:r>
            <a:endParaRPr lang="en-US" sz="1300" dirty="0"/>
          </a:p>
        </p:txBody>
      </p:sp>
      <p:sp>
        <p:nvSpPr>
          <p:cNvPr id="20" name="Text 18"/>
          <p:cNvSpPr/>
          <p:nvPr/>
        </p:nvSpPr>
        <p:spPr>
          <a:xfrm>
            <a:off x="7489150" y="5261134"/>
            <a:ext cx="4497705" cy="229910"/>
          </a:xfrm>
          <a:prstGeom prst="rect">
            <a:avLst/>
          </a:prstGeom>
          <a:noFill/>
          <a:ln/>
        </p:spPr>
        <p:txBody>
          <a:bodyPr wrap="none" lIns="0" tIns="0" rIns="0" bIns="0" rtlCol="0" anchor="t"/>
          <a:lstStyle/>
          <a:p>
            <a:pPr algn="l" indent="0" marL="0">
              <a:lnSpc>
                <a:spcPts val="1800"/>
              </a:lnSpc>
              <a:buNone/>
            </a:pPr>
            <a:r>
              <a:rPr lang="en-US" sz="1300" dirty="0">
                <a:solidFill>
                  <a:srgbClr val="8F8F8F"/>
                </a:solidFill>
                <a:latin typeface="Funnel Sans" pitchFamily="34" charset="0"/>
                <a:ea typeface="Funnel Sans" pitchFamily="34" charset="-122"/>
                <a:cs typeface="Funnel Sans" pitchFamily="34" charset="-120"/>
              </a:rPr>
              <a:t>total_revenue</a:t>
            </a:r>
            <a:endParaRPr lang="en-US" sz="1300" dirty="0"/>
          </a:p>
        </p:txBody>
      </p:sp>
      <p:sp>
        <p:nvSpPr>
          <p:cNvPr id="21" name="Shape 19"/>
          <p:cNvSpPr/>
          <p:nvPr/>
        </p:nvSpPr>
        <p:spPr>
          <a:xfrm>
            <a:off x="2473285" y="5568910"/>
            <a:ext cx="9683710" cy="385643"/>
          </a:xfrm>
          <a:prstGeom prst="rect">
            <a:avLst/>
          </a:prstGeom>
          <a:solidFill>
            <a:srgbClr val="000000">
              <a:alpha val="4000"/>
            </a:srgbClr>
          </a:solidFill>
          <a:ln/>
        </p:spPr>
      </p:sp>
      <p:sp>
        <p:nvSpPr>
          <p:cNvPr id="22" name="Text 20"/>
          <p:cNvSpPr/>
          <p:nvPr/>
        </p:nvSpPr>
        <p:spPr>
          <a:xfrm>
            <a:off x="2643545" y="5646777"/>
            <a:ext cx="4497705" cy="229910"/>
          </a:xfrm>
          <a:prstGeom prst="rect">
            <a:avLst/>
          </a:prstGeom>
          <a:noFill/>
          <a:ln/>
        </p:spPr>
        <p:txBody>
          <a:bodyPr wrap="none" lIns="0" tIns="0" rIns="0" bIns="0" rtlCol="0" anchor="t"/>
          <a:lstStyle/>
          <a:p>
            <a:pPr algn="l" indent="0" marL="0">
              <a:lnSpc>
                <a:spcPts val="1800"/>
              </a:lnSpc>
              <a:buNone/>
            </a:pPr>
            <a:r>
              <a:rPr lang="en-US" sz="1300" dirty="0">
                <a:solidFill>
                  <a:srgbClr val="8F8F8F"/>
                </a:solidFill>
                <a:latin typeface="Funnel Sans" pitchFamily="34" charset="0"/>
                <a:ea typeface="Funnel Sans" pitchFamily="34" charset="-122"/>
                <a:cs typeface="Funnel Sans" pitchFamily="34" charset="-120"/>
              </a:rPr>
              <a:t>Young Adult</a:t>
            </a:r>
            <a:endParaRPr lang="en-US" sz="1300" dirty="0"/>
          </a:p>
        </p:txBody>
      </p:sp>
      <p:sp>
        <p:nvSpPr>
          <p:cNvPr id="23" name="Text 21"/>
          <p:cNvSpPr/>
          <p:nvPr/>
        </p:nvSpPr>
        <p:spPr>
          <a:xfrm>
            <a:off x="7489150" y="5646777"/>
            <a:ext cx="4497705" cy="229910"/>
          </a:xfrm>
          <a:prstGeom prst="rect">
            <a:avLst/>
          </a:prstGeom>
          <a:noFill/>
          <a:ln/>
        </p:spPr>
        <p:txBody>
          <a:bodyPr wrap="none" lIns="0" tIns="0" rIns="0" bIns="0" rtlCol="0" anchor="t"/>
          <a:lstStyle/>
          <a:p>
            <a:pPr algn="l" indent="0" marL="0">
              <a:lnSpc>
                <a:spcPts val="1800"/>
              </a:lnSpc>
              <a:buNone/>
            </a:pPr>
            <a:r>
              <a:rPr lang="en-US" sz="1300" dirty="0">
                <a:solidFill>
                  <a:srgbClr val="8F8F8F"/>
                </a:solidFill>
                <a:latin typeface="Funnel Sans" pitchFamily="34" charset="0"/>
                <a:ea typeface="Funnel Sans" pitchFamily="34" charset="-122"/>
                <a:cs typeface="Funnel Sans" pitchFamily="34" charset="-120"/>
              </a:rPr>
              <a:t>62143</a:t>
            </a:r>
            <a:endParaRPr lang="en-US" sz="1300" dirty="0"/>
          </a:p>
        </p:txBody>
      </p:sp>
      <p:sp>
        <p:nvSpPr>
          <p:cNvPr id="24" name="Shape 22"/>
          <p:cNvSpPr/>
          <p:nvPr/>
        </p:nvSpPr>
        <p:spPr>
          <a:xfrm>
            <a:off x="2473285" y="5954554"/>
            <a:ext cx="9683710" cy="385643"/>
          </a:xfrm>
          <a:prstGeom prst="rect">
            <a:avLst/>
          </a:prstGeom>
          <a:solidFill>
            <a:srgbClr val="FFFFFF">
              <a:alpha val="4000"/>
            </a:srgbClr>
          </a:solidFill>
          <a:ln/>
        </p:spPr>
      </p:sp>
      <p:sp>
        <p:nvSpPr>
          <p:cNvPr id="25" name="Text 23"/>
          <p:cNvSpPr/>
          <p:nvPr/>
        </p:nvSpPr>
        <p:spPr>
          <a:xfrm>
            <a:off x="2643545" y="6032421"/>
            <a:ext cx="4497705" cy="229910"/>
          </a:xfrm>
          <a:prstGeom prst="rect">
            <a:avLst/>
          </a:prstGeom>
          <a:noFill/>
          <a:ln/>
        </p:spPr>
        <p:txBody>
          <a:bodyPr wrap="none" lIns="0" tIns="0" rIns="0" bIns="0" rtlCol="0" anchor="t"/>
          <a:lstStyle/>
          <a:p>
            <a:pPr algn="l" indent="0" marL="0">
              <a:lnSpc>
                <a:spcPts val="1800"/>
              </a:lnSpc>
              <a:buNone/>
            </a:pPr>
            <a:r>
              <a:rPr lang="en-US" sz="1300" dirty="0">
                <a:solidFill>
                  <a:srgbClr val="8F8F8F"/>
                </a:solidFill>
                <a:latin typeface="Funnel Sans" pitchFamily="34" charset="0"/>
                <a:ea typeface="Funnel Sans" pitchFamily="34" charset="-122"/>
                <a:cs typeface="Funnel Sans" pitchFamily="34" charset="-120"/>
              </a:rPr>
              <a:t>Middle-aged</a:t>
            </a:r>
            <a:endParaRPr lang="en-US" sz="1300" dirty="0"/>
          </a:p>
        </p:txBody>
      </p:sp>
      <p:sp>
        <p:nvSpPr>
          <p:cNvPr id="26" name="Text 24"/>
          <p:cNvSpPr/>
          <p:nvPr/>
        </p:nvSpPr>
        <p:spPr>
          <a:xfrm>
            <a:off x="7489150" y="6032421"/>
            <a:ext cx="4497705" cy="229910"/>
          </a:xfrm>
          <a:prstGeom prst="rect">
            <a:avLst/>
          </a:prstGeom>
          <a:noFill/>
          <a:ln/>
        </p:spPr>
        <p:txBody>
          <a:bodyPr wrap="none" lIns="0" tIns="0" rIns="0" bIns="0" rtlCol="0" anchor="t"/>
          <a:lstStyle/>
          <a:p>
            <a:pPr algn="l" indent="0" marL="0">
              <a:lnSpc>
                <a:spcPts val="1800"/>
              </a:lnSpc>
              <a:buNone/>
            </a:pPr>
            <a:r>
              <a:rPr lang="en-US" sz="1300" dirty="0">
                <a:solidFill>
                  <a:srgbClr val="8F8F8F"/>
                </a:solidFill>
                <a:latin typeface="Funnel Sans" pitchFamily="34" charset="0"/>
                <a:ea typeface="Funnel Sans" pitchFamily="34" charset="-122"/>
                <a:cs typeface="Funnel Sans" pitchFamily="34" charset="-120"/>
              </a:rPr>
              <a:t>59197</a:t>
            </a:r>
            <a:endParaRPr lang="en-US" sz="1300" dirty="0"/>
          </a:p>
        </p:txBody>
      </p:sp>
      <p:sp>
        <p:nvSpPr>
          <p:cNvPr id="27" name="Shape 25"/>
          <p:cNvSpPr/>
          <p:nvPr/>
        </p:nvSpPr>
        <p:spPr>
          <a:xfrm>
            <a:off x="2473285" y="6340197"/>
            <a:ext cx="9683710" cy="385643"/>
          </a:xfrm>
          <a:prstGeom prst="rect">
            <a:avLst/>
          </a:prstGeom>
          <a:solidFill>
            <a:srgbClr val="000000">
              <a:alpha val="4000"/>
            </a:srgbClr>
          </a:solidFill>
          <a:ln/>
        </p:spPr>
      </p:sp>
      <p:sp>
        <p:nvSpPr>
          <p:cNvPr id="28" name="Text 26"/>
          <p:cNvSpPr/>
          <p:nvPr/>
        </p:nvSpPr>
        <p:spPr>
          <a:xfrm>
            <a:off x="2643545" y="6418064"/>
            <a:ext cx="4497705" cy="229910"/>
          </a:xfrm>
          <a:prstGeom prst="rect">
            <a:avLst/>
          </a:prstGeom>
          <a:noFill/>
          <a:ln/>
        </p:spPr>
        <p:txBody>
          <a:bodyPr wrap="none" lIns="0" tIns="0" rIns="0" bIns="0" rtlCol="0" anchor="t"/>
          <a:lstStyle/>
          <a:p>
            <a:pPr algn="l" indent="0" marL="0">
              <a:lnSpc>
                <a:spcPts val="1800"/>
              </a:lnSpc>
              <a:buNone/>
            </a:pPr>
            <a:r>
              <a:rPr lang="en-US" sz="1300" dirty="0">
                <a:solidFill>
                  <a:srgbClr val="8F8F8F"/>
                </a:solidFill>
                <a:latin typeface="Funnel Sans" pitchFamily="34" charset="0"/>
                <a:ea typeface="Funnel Sans" pitchFamily="34" charset="-122"/>
                <a:cs typeface="Funnel Sans" pitchFamily="34" charset="-120"/>
              </a:rPr>
              <a:t>Adult</a:t>
            </a:r>
            <a:endParaRPr lang="en-US" sz="1300" dirty="0"/>
          </a:p>
        </p:txBody>
      </p:sp>
      <p:sp>
        <p:nvSpPr>
          <p:cNvPr id="29" name="Text 27"/>
          <p:cNvSpPr/>
          <p:nvPr/>
        </p:nvSpPr>
        <p:spPr>
          <a:xfrm>
            <a:off x="7489150" y="6418064"/>
            <a:ext cx="4497705" cy="229910"/>
          </a:xfrm>
          <a:prstGeom prst="rect">
            <a:avLst/>
          </a:prstGeom>
          <a:noFill/>
          <a:ln/>
        </p:spPr>
        <p:txBody>
          <a:bodyPr wrap="none" lIns="0" tIns="0" rIns="0" bIns="0" rtlCol="0" anchor="t"/>
          <a:lstStyle/>
          <a:p>
            <a:pPr algn="l" indent="0" marL="0">
              <a:lnSpc>
                <a:spcPts val="1800"/>
              </a:lnSpc>
              <a:buNone/>
            </a:pPr>
            <a:r>
              <a:rPr lang="en-US" sz="1300" dirty="0">
                <a:solidFill>
                  <a:srgbClr val="8F8F8F"/>
                </a:solidFill>
                <a:latin typeface="Funnel Sans" pitchFamily="34" charset="0"/>
                <a:ea typeface="Funnel Sans" pitchFamily="34" charset="-122"/>
                <a:cs typeface="Funnel Sans" pitchFamily="34" charset="-120"/>
              </a:rPr>
              <a:t>55978</a:t>
            </a:r>
            <a:endParaRPr lang="en-US" sz="1300" dirty="0"/>
          </a:p>
        </p:txBody>
      </p:sp>
      <p:sp>
        <p:nvSpPr>
          <p:cNvPr id="30" name="Shape 28"/>
          <p:cNvSpPr/>
          <p:nvPr/>
        </p:nvSpPr>
        <p:spPr>
          <a:xfrm>
            <a:off x="2473285" y="6725841"/>
            <a:ext cx="9683710" cy="385643"/>
          </a:xfrm>
          <a:prstGeom prst="rect">
            <a:avLst/>
          </a:prstGeom>
          <a:solidFill>
            <a:srgbClr val="FFFFFF">
              <a:alpha val="4000"/>
            </a:srgbClr>
          </a:solidFill>
          <a:ln/>
        </p:spPr>
      </p:sp>
      <p:sp>
        <p:nvSpPr>
          <p:cNvPr id="31" name="Text 29"/>
          <p:cNvSpPr/>
          <p:nvPr/>
        </p:nvSpPr>
        <p:spPr>
          <a:xfrm>
            <a:off x="2643545" y="6803708"/>
            <a:ext cx="4497705" cy="229910"/>
          </a:xfrm>
          <a:prstGeom prst="rect">
            <a:avLst/>
          </a:prstGeom>
          <a:noFill/>
          <a:ln/>
        </p:spPr>
        <p:txBody>
          <a:bodyPr wrap="none" lIns="0" tIns="0" rIns="0" bIns="0" rtlCol="0" anchor="t"/>
          <a:lstStyle/>
          <a:p>
            <a:pPr algn="l" indent="0" marL="0">
              <a:lnSpc>
                <a:spcPts val="1800"/>
              </a:lnSpc>
              <a:buNone/>
            </a:pPr>
            <a:r>
              <a:rPr lang="en-US" sz="1300" dirty="0">
                <a:solidFill>
                  <a:srgbClr val="8F8F8F"/>
                </a:solidFill>
                <a:latin typeface="Funnel Sans" pitchFamily="34" charset="0"/>
                <a:ea typeface="Funnel Sans" pitchFamily="34" charset="-122"/>
                <a:cs typeface="Funnel Sans" pitchFamily="34" charset="-120"/>
              </a:rPr>
              <a:t>Senior</a:t>
            </a:r>
            <a:endParaRPr lang="en-US" sz="1300" dirty="0"/>
          </a:p>
        </p:txBody>
      </p:sp>
      <p:sp>
        <p:nvSpPr>
          <p:cNvPr id="32" name="Text 30"/>
          <p:cNvSpPr/>
          <p:nvPr/>
        </p:nvSpPr>
        <p:spPr>
          <a:xfrm>
            <a:off x="7489150" y="6803708"/>
            <a:ext cx="4497705" cy="229910"/>
          </a:xfrm>
          <a:prstGeom prst="rect">
            <a:avLst/>
          </a:prstGeom>
          <a:noFill/>
          <a:ln/>
        </p:spPr>
        <p:txBody>
          <a:bodyPr wrap="none" lIns="0" tIns="0" rIns="0" bIns="0" rtlCol="0" anchor="t"/>
          <a:lstStyle/>
          <a:p>
            <a:pPr algn="l" indent="0" marL="0">
              <a:lnSpc>
                <a:spcPts val="1800"/>
              </a:lnSpc>
              <a:buNone/>
            </a:pPr>
            <a:r>
              <a:rPr lang="en-US" sz="1300" dirty="0">
                <a:solidFill>
                  <a:srgbClr val="8F8F8F"/>
                </a:solidFill>
                <a:latin typeface="Funnel Sans" pitchFamily="34" charset="0"/>
                <a:ea typeface="Funnel Sans" pitchFamily="34" charset="-122"/>
                <a:cs typeface="Funnel Sans" pitchFamily="34" charset="-120"/>
              </a:rPr>
              <a:t>55763</a:t>
            </a:r>
            <a:endParaRPr lang="en-US" sz="13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3797022" y="339447"/>
            <a:ext cx="3373517" cy="385763"/>
          </a:xfrm>
          <a:prstGeom prst="rect">
            <a:avLst/>
          </a:prstGeom>
          <a:noFill/>
          <a:ln/>
        </p:spPr>
        <p:txBody>
          <a:bodyPr wrap="none" lIns="0" tIns="0" rIns="0" bIns="0" rtlCol="0" anchor="t"/>
          <a:lstStyle/>
          <a:p>
            <a:pPr algn="l" indent="0" marL="0">
              <a:lnSpc>
                <a:spcPts val="3000"/>
              </a:lnSpc>
              <a:buNone/>
            </a:pPr>
            <a:r>
              <a:rPr lang="en-US" sz="2400" dirty="0">
                <a:solidFill>
                  <a:srgbClr val="DDDDDD"/>
                </a:solidFill>
                <a:latin typeface="Mona Sans Semi Bold" pitchFamily="34" charset="0"/>
                <a:ea typeface="Mona Sans Semi Bold" pitchFamily="34" charset="-122"/>
                <a:cs typeface="Mona Sans Semi Bold" pitchFamily="34" charset="-120"/>
              </a:rPr>
              <a:t>Dashboard in Power BI</a:t>
            </a:r>
            <a:endParaRPr lang="en-US" sz="2400" dirty="0"/>
          </a:p>
        </p:txBody>
      </p:sp>
      <p:sp>
        <p:nvSpPr>
          <p:cNvPr id="3" name="Text 1"/>
          <p:cNvSpPr/>
          <p:nvPr/>
        </p:nvSpPr>
        <p:spPr>
          <a:xfrm>
            <a:off x="3797022" y="848558"/>
            <a:ext cx="7036237" cy="148114"/>
          </a:xfrm>
          <a:prstGeom prst="rect">
            <a:avLst/>
          </a:prstGeom>
          <a:noFill/>
          <a:ln/>
        </p:spPr>
        <p:txBody>
          <a:bodyPr wrap="none" lIns="0" tIns="0" rIns="0" bIns="0" rtlCol="0" anchor="t"/>
          <a:lstStyle/>
          <a:p>
            <a:pPr algn="l" indent="0" marL="0">
              <a:lnSpc>
                <a:spcPts val="1150"/>
              </a:lnSpc>
              <a:buNone/>
            </a:pPr>
            <a:r>
              <a:rPr lang="en-US" sz="950" dirty="0">
                <a:solidFill>
                  <a:srgbClr val="8F8F8F"/>
                </a:solidFill>
                <a:latin typeface="Funnel Sans" pitchFamily="34" charset="0"/>
                <a:ea typeface="Funnel Sans" pitchFamily="34" charset="-122"/>
                <a:cs typeface="Funnel Sans" pitchFamily="34" charset="-120"/>
              </a:rPr>
              <a:t>Finally, we built an interactive dashboard in </a:t>
            </a:r>
            <a:pPr algn="l" indent="0" marL="0">
              <a:lnSpc>
                <a:spcPts val="1150"/>
              </a:lnSpc>
              <a:buNone/>
            </a:pPr>
            <a:r>
              <a:rPr lang="en-US" sz="950" b="1" dirty="0">
                <a:solidFill>
                  <a:srgbClr val="8F8F8F"/>
                </a:solidFill>
                <a:latin typeface="Funnel Sans" pitchFamily="34" charset="0"/>
                <a:ea typeface="Funnel Sans" pitchFamily="34" charset="-122"/>
                <a:cs typeface="Funnel Sans" pitchFamily="34" charset="-120"/>
              </a:rPr>
              <a:t>Power BI</a:t>
            </a:r>
            <a:pPr algn="l" indent="0" marL="0">
              <a:lnSpc>
                <a:spcPts val="1150"/>
              </a:lnSpc>
              <a:buNone/>
            </a:pPr>
            <a:r>
              <a:rPr lang="en-US" sz="950" dirty="0">
                <a:solidFill>
                  <a:srgbClr val="8F8F8F"/>
                </a:solidFill>
                <a:latin typeface="Funnel Sans" pitchFamily="34" charset="0"/>
                <a:ea typeface="Funnel Sans" pitchFamily="34" charset="-122"/>
                <a:cs typeface="Funnel Sans" pitchFamily="34" charset="-120"/>
              </a:rPr>
              <a:t> to present insights visually.</a:t>
            </a:r>
            <a:endParaRPr lang="en-US" sz="950" dirty="0"/>
          </a:p>
        </p:txBody>
      </p:sp>
      <p:pic>
        <p:nvPicPr>
          <p:cNvPr id="4" name="Image 0" descr="preencoded.png">    </p:cNvPr>
          <p:cNvPicPr>
            <a:picLocks noChangeAspect="1"/>
          </p:cNvPicPr>
          <p:nvPr/>
        </p:nvPicPr>
        <p:blipFill>
          <a:blip r:embed="rId1"/>
          <a:stretch>
            <a:fillRect/>
          </a:stretch>
        </p:blipFill>
        <p:spPr>
          <a:xfrm>
            <a:off x="3797022" y="1066086"/>
            <a:ext cx="7036237" cy="4267676"/>
          </a:xfrm>
          <a:prstGeom prst="rect">
            <a:avLst/>
          </a:prstGeom>
        </p:spPr>
      </p:pic>
      <p:sp>
        <p:nvSpPr>
          <p:cNvPr id="5" name="Text 2"/>
          <p:cNvSpPr/>
          <p:nvPr/>
        </p:nvSpPr>
        <p:spPr>
          <a:xfrm>
            <a:off x="3797022" y="5403175"/>
            <a:ext cx="7036237" cy="148114"/>
          </a:xfrm>
          <a:prstGeom prst="rect">
            <a:avLst/>
          </a:prstGeom>
          <a:noFill/>
          <a:ln/>
        </p:spPr>
        <p:txBody>
          <a:bodyPr wrap="none" lIns="0" tIns="0" rIns="0" bIns="0" rtlCol="0" anchor="t"/>
          <a:lstStyle/>
          <a:p>
            <a:pPr algn="l" indent="0" marL="0">
              <a:lnSpc>
                <a:spcPts val="1150"/>
              </a:lnSpc>
              <a:buNone/>
            </a:pPr>
            <a:endParaRPr lang="en-US" sz="950" dirty="0"/>
          </a:p>
        </p:txBody>
      </p:sp>
      <p:sp>
        <p:nvSpPr>
          <p:cNvPr id="6" name="Text 3"/>
          <p:cNvSpPr/>
          <p:nvPr/>
        </p:nvSpPr>
        <p:spPr>
          <a:xfrm>
            <a:off x="3797022" y="5643801"/>
            <a:ext cx="1543050" cy="192881"/>
          </a:xfrm>
          <a:prstGeom prst="rect">
            <a:avLst/>
          </a:prstGeom>
          <a:noFill/>
          <a:ln/>
        </p:spPr>
        <p:txBody>
          <a:bodyPr wrap="none" lIns="0" tIns="0" rIns="0" bIns="0" rtlCol="0" anchor="t"/>
          <a:lstStyle/>
          <a:p>
            <a:pPr algn="l" indent="0" marL="0">
              <a:lnSpc>
                <a:spcPts val="1500"/>
              </a:lnSpc>
              <a:buNone/>
            </a:pPr>
            <a:r>
              <a:rPr lang="en-US" sz="1200" dirty="0">
                <a:solidFill>
                  <a:srgbClr val="DDDDDD"/>
                </a:solidFill>
                <a:latin typeface="Mona Sans Semi Bold" pitchFamily="34" charset="0"/>
                <a:ea typeface="Mona Sans Semi Bold" pitchFamily="34" charset="-122"/>
                <a:cs typeface="Mona Sans Semi Bold" pitchFamily="34" charset="-120"/>
              </a:rPr>
              <a:t>Key Metrics:</a:t>
            </a:r>
            <a:endParaRPr lang="en-US" sz="1200" dirty="0"/>
          </a:p>
        </p:txBody>
      </p:sp>
      <p:sp>
        <p:nvSpPr>
          <p:cNvPr id="7" name="Text 4"/>
          <p:cNvSpPr/>
          <p:nvPr/>
        </p:nvSpPr>
        <p:spPr>
          <a:xfrm>
            <a:off x="3797022" y="5929193"/>
            <a:ext cx="7036237" cy="487442"/>
          </a:xfrm>
          <a:prstGeom prst="rect">
            <a:avLst/>
          </a:prstGeom>
          <a:noFill/>
          <a:ln/>
        </p:spPr>
        <p:txBody>
          <a:bodyPr wrap="square" lIns="0" tIns="0" rIns="0" bIns="0" rtlCol="0" anchor="t"/>
          <a:lstStyle/>
          <a:p>
            <a:pPr algn="l" marL="342900" indent="-342900">
              <a:lnSpc>
                <a:spcPts val="1150"/>
              </a:lnSpc>
              <a:buSzPct val="100000"/>
              <a:buChar char="•"/>
            </a:pPr>
            <a:r>
              <a:rPr lang="en-US" sz="950" dirty="0">
                <a:solidFill>
                  <a:srgbClr val="8F8F8F"/>
                </a:solidFill>
                <a:latin typeface="Funnel Sans" pitchFamily="34" charset="0"/>
                <a:ea typeface="Funnel Sans" pitchFamily="34" charset="-122"/>
                <a:cs typeface="Funnel Sans" pitchFamily="34" charset="-120"/>
              </a:rPr>
              <a:t>Number of Customers: </a:t>
            </a:r>
            <a:pPr algn="l" indent="0" marL="0">
              <a:lnSpc>
                <a:spcPts val="1150"/>
              </a:lnSpc>
              <a:buNone/>
            </a:pPr>
            <a:r>
              <a:rPr lang="en-US" sz="950" b="1" dirty="0">
                <a:solidFill>
                  <a:srgbClr val="8F8F8F"/>
                </a:solidFill>
                <a:latin typeface="Funnel Sans" pitchFamily="34" charset="0"/>
                <a:ea typeface="Funnel Sans" pitchFamily="34" charset="-122"/>
                <a:cs typeface="Funnel Sans" pitchFamily="34" charset="-120"/>
              </a:rPr>
              <a:t>3.9K</a:t>
            </a:r>
            <a:endParaRPr lang="en-US" sz="950" dirty="0"/>
          </a:p>
          <a:p>
            <a:pPr algn="l" marL="342900" indent="-342900">
              <a:lnSpc>
                <a:spcPts val="1150"/>
              </a:lnSpc>
              <a:buSzPct val="100000"/>
              <a:buChar char="•"/>
            </a:pPr>
            <a:r>
              <a:rPr lang="en-US" sz="950" dirty="0">
                <a:solidFill>
                  <a:srgbClr val="8F8F8F"/>
                </a:solidFill>
                <a:latin typeface="Funnel Sans" pitchFamily="34" charset="0"/>
                <a:ea typeface="Funnel Sans" pitchFamily="34" charset="-122"/>
                <a:cs typeface="Funnel Sans" pitchFamily="34" charset="-120"/>
              </a:rPr>
              <a:t>Average Purchase Amount: </a:t>
            </a:r>
            <a:pPr algn="l" indent="0" marL="0">
              <a:lnSpc>
                <a:spcPts val="1150"/>
              </a:lnSpc>
              <a:buNone/>
            </a:pPr>
            <a:r>
              <a:rPr lang="en-US" sz="950" b="1" dirty="0">
                <a:solidFill>
                  <a:srgbClr val="8F8F8F"/>
                </a:solidFill>
                <a:latin typeface="Funnel Sans" pitchFamily="34" charset="0"/>
                <a:ea typeface="Funnel Sans" pitchFamily="34" charset="-122"/>
                <a:cs typeface="Funnel Sans" pitchFamily="34" charset="-120"/>
              </a:rPr>
              <a:t>$59.76</a:t>
            </a:r>
            <a:endParaRPr lang="en-US" sz="950" dirty="0"/>
          </a:p>
          <a:p>
            <a:pPr algn="l" marL="342900" indent="-342900">
              <a:lnSpc>
                <a:spcPts val="1150"/>
              </a:lnSpc>
              <a:buSzPct val="100000"/>
              <a:buChar char="•"/>
            </a:pPr>
            <a:r>
              <a:rPr lang="en-US" sz="950" dirty="0">
                <a:solidFill>
                  <a:srgbClr val="8F8F8F"/>
                </a:solidFill>
                <a:latin typeface="Funnel Sans" pitchFamily="34" charset="0"/>
                <a:ea typeface="Funnel Sans" pitchFamily="34" charset="-122"/>
                <a:cs typeface="Funnel Sans" pitchFamily="34" charset="-120"/>
              </a:rPr>
              <a:t>Average Review Rating: </a:t>
            </a:r>
            <a:pPr algn="l" indent="0" marL="0">
              <a:lnSpc>
                <a:spcPts val="1150"/>
              </a:lnSpc>
              <a:buNone/>
            </a:pPr>
            <a:r>
              <a:rPr lang="en-US" sz="950" b="1" dirty="0">
                <a:solidFill>
                  <a:srgbClr val="8F8F8F"/>
                </a:solidFill>
                <a:latin typeface="Funnel Sans" pitchFamily="34" charset="0"/>
                <a:ea typeface="Funnel Sans" pitchFamily="34" charset="-122"/>
                <a:cs typeface="Funnel Sans" pitchFamily="34" charset="-120"/>
              </a:rPr>
              <a:t>3.75</a:t>
            </a:r>
            <a:endParaRPr lang="en-US" sz="950" dirty="0"/>
          </a:p>
        </p:txBody>
      </p:sp>
      <p:sp>
        <p:nvSpPr>
          <p:cNvPr id="8" name="Text 5"/>
          <p:cNvSpPr/>
          <p:nvPr/>
        </p:nvSpPr>
        <p:spPr>
          <a:xfrm>
            <a:off x="3797022" y="6547723"/>
            <a:ext cx="2895124" cy="192881"/>
          </a:xfrm>
          <a:prstGeom prst="rect">
            <a:avLst/>
          </a:prstGeom>
          <a:noFill/>
          <a:ln/>
        </p:spPr>
        <p:txBody>
          <a:bodyPr wrap="none" lIns="0" tIns="0" rIns="0" bIns="0" rtlCol="0" anchor="t"/>
          <a:lstStyle/>
          <a:p>
            <a:pPr algn="l" indent="0" marL="0">
              <a:lnSpc>
                <a:spcPts val="1500"/>
              </a:lnSpc>
              <a:buNone/>
            </a:pPr>
            <a:r>
              <a:rPr lang="en-US" sz="1200" dirty="0">
                <a:solidFill>
                  <a:srgbClr val="DDDDDD"/>
                </a:solidFill>
                <a:latin typeface="Mona Sans Semi Bold" pitchFamily="34" charset="0"/>
                <a:ea typeface="Mona Sans Semi Bold" pitchFamily="34" charset="-122"/>
                <a:cs typeface="Mona Sans Semi Bold" pitchFamily="34" charset="-120"/>
              </a:rPr>
              <a:t>% of Customers by Subscription Status</a:t>
            </a:r>
            <a:endParaRPr lang="en-US" sz="1200" dirty="0"/>
          </a:p>
        </p:txBody>
      </p:sp>
      <p:pic>
        <p:nvPicPr>
          <p:cNvPr id="9" name="Image 1" descr="preencoded.png">    </p:cNvPr>
          <p:cNvPicPr>
            <a:picLocks noChangeAspect="1"/>
          </p:cNvPicPr>
          <p:nvPr/>
        </p:nvPicPr>
        <p:blipFill>
          <a:blip r:embed="rId2"/>
          <a:stretch>
            <a:fillRect/>
          </a:stretch>
        </p:blipFill>
        <p:spPr>
          <a:xfrm>
            <a:off x="3797022" y="6854334"/>
            <a:ext cx="3368040" cy="1843559"/>
          </a:xfrm>
          <a:prstGeom prst="rect">
            <a:avLst/>
          </a:prstGeom>
        </p:spPr>
      </p:pic>
      <p:sp>
        <p:nvSpPr>
          <p:cNvPr id="10" name="Shape 6"/>
          <p:cNvSpPr/>
          <p:nvPr/>
        </p:nvSpPr>
        <p:spPr>
          <a:xfrm>
            <a:off x="6249930" y="7633401"/>
            <a:ext cx="377728" cy="106359"/>
          </a:xfrm>
          <a:prstGeom prst="roundRect">
            <a:avLst>
              <a:gd name="adj" fmla="val 120362"/>
            </a:avLst>
          </a:prstGeom>
          <a:solidFill>
            <a:srgbClr val="FFFFFF">
              <a:alpha val="20000"/>
            </a:srgbClr>
          </a:solidFill>
          <a:ln w="7620">
            <a:solidFill>
              <a:srgbClr val="000000"/>
            </a:solidFill>
            <a:prstDash val="solid"/>
          </a:ln>
        </p:spPr>
      </p:sp>
      <p:pic>
        <p:nvPicPr>
          <p:cNvPr id="11" name="Image 2" descr="preencoded.png">    </p:cNvPr>
          <p:cNvPicPr>
            <a:picLocks noChangeAspect="1"/>
          </p:cNvPicPr>
          <p:nvPr/>
        </p:nvPicPr>
        <p:blipFill>
          <a:blip r:embed="rId3"/>
          <a:stretch>
            <a:fillRect/>
          </a:stretch>
        </p:blipFill>
        <p:spPr>
          <a:xfrm>
            <a:off x="6280952" y="7659991"/>
            <a:ext cx="53180" cy="53180"/>
          </a:xfrm>
          <a:prstGeom prst="rect">
            <a:avLst/>
          </a:prstGeom>
        </p:spPr>
      </p:pic>
      <p:sp>
        <p:nvSpPr>
          <p:cNvPr id="12" name="Text 7"/>
          <p:cNvSpPr/>
          <p:nvPr/>
        </p:nvSpPr>
        <p:spPr>
          <a:xfrm>
            <a:off x="6351858" y="7646696"/>
            <a:ext cx="244779" cy="79770"/>
          </a:xfrm>
          <a:prstGeom prst="rect">
            <a:avLst/>
          </a:prstGeom>
          <a:noFill/>
          <a:ln/>
        </p:spPr>
        <p:txBody>
          <a:bodyPr wrap="none" lIns="0" tIns="0" rIns="0" bIns="0" rtlCol="0" anchor="t"/>
          <a:lstStyle/>
          <a:p>
            <a:pPr algn="l" indent="0" marL="0">
              <a:lnSpc>
                <a:spcPts val="1050"/>
              </a:lnSpc>
              <a:buNone/>
            </a:pPr>
            <a:r>
              <a:rPr lang="en-US" sz="700" dirty="0">
                <a:solidFill>
                  <a:srgbClr val="8F8F8F"/>
                </a:solidFill>
                <a:latin typeface="-apple-system, BlinkMacSystemFont, Segoe UI, Roboto, Helvetica Neue, Arial, sans-serif Medium" pitchFamily="34" charset="0"/>
                <a:ea typeface="-apple-system, BlinkMacSystemFont, Segoe UI, Roboto, Helvetica Neue, Arial, sans-serif Medium" pitchFamily="34" charset="-122"/>
                <a:cs typeface="-apple-system, BlinkMacSystemFont, Segoe UI, Roboto, Helvetica Neue, Arial, sans-serif Medium" pitchFamily="34" charset="-120"/>
              </a:rPr>
              <a:t>Yes·27%</a:t>
            </a:r>
            <a:endParaRPr lang="en-US" sz="700" dirty="0"/>
          </a:p>
        </p:txBody>
      </p:sp>
      <p:sp>
        <p:nvSpPr>
          <p:cNvPr id="13" name="Text 8"/>
          <p:cNvSpPr/>
          <p:nvPr/>
        </p:nvSpPr>
        <p:spPr>
          <a:xfrm>
            <a:off x="6434813" y="7646696"/>
            <a:ext cx="161824" cy="79770"/>
          </a:xfrm>
          <a:prstGeom prst="rect">
            <a:avLst/>
          </a:prstGeom>
          <a:noFill/>
          <a:ln/>
        </p:spPr>
        <p:txBody>
          <a:bodyPr wrap="none" lIns="0" tIns="0" rIns="0" bIns="0" rtlCol="0" anchor="t"/>
          <a:lstStyle/>
          <a:p>
            <a:pPr algn="l" indent="0" marL="0">
              <a:lnSpc>
                <a:spcPts val="1050"/>
              </a:lnSpc>
              <a:buNone/>
            </a:pPr>
            <a:r>
              <a:rPr lang="en-US" sz="700" dirty="0">
                <a:solidFill>
                  <a:srgbClr val="8F8F8F"/>
                </a:solidFill>
                <a:latin typeface="-apple-system, BlinkMacSystemFont, Segoe UI, Roboto, Helvetica Neue, Arial, sans-serif Medium" pitchFamily="34" charset="0"/>
                <a:ea typeface="-apple-system, BlinkMacSystemFont, Segoe UI, Roboto, Helvetica Neue, Arial, sans-serif Medium" pitchFamily="34" charset="-122"/>
                <a:cs typeface="-apple-system, BlinkMacSystemFont, Segoe UI, Roboto, Helvetica Neue, Arial, sans-serif Medium" pitchFamily="34" charset="-120"/>
              </a:rPr>
              <a:t>·27%</a:t>
            </a:r>
            <a:endParaRPr lang="en-US" sz="700" dirty="0"/>
          </a:p>
        </p:txBody>
      </p:sp>
      <p:sp>
        <p:nvSpPr>
          <p:cNvPr id="14" name="Text 9"/>
          <p:cNvSpPr/>
          <p:nvPr/>
        </p:nvSpPr>
        <p:spPr>
          <a:xfrm>
            <a:off x="6456071" y="7646696"/>
            <a:ext cx="14264" cy="79770"/>
          </a:xfrm>
          <a:prstGeom prst="rect">
            <a:avLst/>
          </a:prstGeom>
          <a:noFill/>
          <a:ln/>
        </p:spPr>
        <p:txBody>
          <a:bodyPr wrap="none" lIns="0" tIns="0" rIns="0" bIns="0" rtlCol="0" anchor="t"/>
          <a:lstStyle/>
          <a:p>
            <a:pPr algn="l" indent="0" marL="0">
              <a:lnSpc>
                <a:spcPts val="1050"/>
              </a:lnSpc>
              <a:buNone/>
            </a:pPr>
            <a:r>
              <a:rPr lang="en-US" sz="700" dirty="0">
                <a:solidFill>
                  <a:srgbClr val="8F8F8F"/>
                </a:solidFill>
                <a:latin typeface="-apple-system, BlinkMacSystemFont, Segoe UI, Roboto, Helvetica Neue, Arial, sans-serif Medium" pitchFamily="34" charset="0"/>
                <a:ea typeface="-apple-system, BlinkMacSystemFont, Segoe UI, Roboto, Helvetica Neue, Arial, sans-serif Medium" pitchFamily="34" charset="-122"/>
                <a:cs typeface="-apple-system, BlinkMacSystemFont, Segoe UI, Roboto, Helvetica Neue, Arial, sans-serif Medium" pitchFamily="34" charset="-120"/>
              </a:rPr>
              <a:t>·</a:t>
            </a:r>
            <a:endParaRPr lang="en-US" sz="700" dirty="0"/>
          </a:p>
        </p:txBody>
      </p:sp>
      <p:sp>
        <p:nvSpPr>
          <p:cNvPr id="15" name="Shape 10"/>
          <p:cNvSpPr/>
          <p:nvPr/>
        </p:nvSpPr>
        <p:spPr>
          <a:xfrm>
            <a:off x="6249930" y="7775213"/>
            <a:ext cx="367410" cy="106360"/>
          </a:xfrm>
          <a:prstGeom prst="roundRect">
            <a:avLst>
              <a:gd name="adj" fmla="val 120361"/>
            </a:avLst>
          </a:prstGeom>
          <a:solidFill>
            <a:srgbClr val="FFFFFF">
              <a:alpha val="20000"/>
            </a:srgbClr>
          </a:solidFill>
          <a:ln w="7620">
            <a:solidFill>
              <a:srgbClr val="000000"/>
            </a:solidFill>
            <a:prstDash val="solid"/>
          </a:ln>
        </p:spPr>
      </p:sp>
      <p:pic>
        <p:nvPicPr>
          <p:cNvPr id="16" name="Image 3" descr="preencoded.png">    </p:cNvPr>
          <p:cNvPicPr>
            <a:picLocks noChangeAspect="1"/>
          </p:cNvPicPr>
          <p:nvPr/>
        </p:nvPicPr>
        <p:blipFill>
          <a:blip r:embed="rId4"/>
          <a:stretch>
            <a:fillRect/>
          </a:stretch>
        </p:blipFill>
        <p:spPr>
          <a:xfrm>
            <a:off x="6280952" y="7801803"/>
            <a:ext cx="53180" cy="53180"/>
          </a:xfrm>
          <a:prstGeom prst="rect">
            <a:avLst/>
          </a:prstGeom>
        </p:spPr>
      </p:pic>
      <p:sp>
        <p:nvSpPr>
          <p:cNvPr id="17" name="Text 11"/>
          <p:cNvSpPr/>
          <p:nvPr/>
        </p:nvSpPr>
        <p:spPr>
          <a:xfrm>
            <a:off x="6351858" y="7788508"/>
            <a:ext cx="234461" cy="79770"/>
          </a:xfrm>
          <a:prstGeom prst="rect">
            <a:avLst/>
          </a:prstGeom>
          <a:noFill/>
          <a:ln/>
        </p:spPr>
        <p:txBody>
          <a:bodyPr wrap="none" lIns="0" tIns="0" rIns="0" bIns="0" rtlCol="0" anchor="t"/>
          <a:lstStyle/>
          <a:p>
            <a:pPr algn="l" indent="0" marL="0">
              <a:lnSpc>
                <a:spcPts val="1050"/>
              </a:lnSpc>
              <a:buNone/>
            </a:pPr>
            <a:r>
              <a:rPr lang="en-US" sz="700" dirty="0">
                <a:solidFill>
                  <a:srgbClr val="8F8F8F"/>
                </a:solidFill>
                <a:latin typeface="-apple-system, BlinkMacSystemFont, Segoe UI, Roboto, Helvetica Neue, Arial, sans-serif Medium" pitchFamily="34" charset="0"/>
                <a:ea typeface="-apple-system, BlinkMacSystemFont, Segoe UI, Roboto, Helvetica Neue, Arial, sans-serif Medium" pitchFamily="34" charset="-122"/>
                <a:cs typeface="-apple-system, BlinkMacSystemFont, Segoe UI, Roboto, Helvetica Neue, Arial, sans-serif Medium" pitchFamily="34" charset="-120"/>
              </a:rPr>
              <a:t>No·73%</a:t>
            </a:r>
            <a:endParaRPr lang="en-US" sz="700" dirty="0"/>
          </a:p>
        </p:txBody>
      </p:sp>
      <p:sp>
        <p:nvSpPr>
          <p:cNvPr id="18" name="Text 12"/>
          <p:cNvSpPr/>
          <p:nvPr/>
        </p:nvSpPr>
        <p:spPr>
          <a:xfrm>
            <a:off x="6424495" y="7788508"/>
            <a:ext cx="161824" cy="79770"/>
          </a:xfrm>
          <a:prstGeom prst="rect">
            <a:avLst/>
          </a:prstGeom>
          <a:noFill/>
          <a:ln/>
        </p:spPr>
        <p:txBody>
          <a:bodyPr wrap="none" lIns="0" tIns="0" rIns="0" bIns="0" rtlCol="0" anchor="t"/>
          <a:lstStyle/>
          <a:p>
            <a:pPr algn="l" indent="0" marL="0">
              <a:lnSpc>
                <a:spcPts val="1050"/>
              </a:lnSpc>
              <a:buNone/>
            </a:pPr>
            <a:r>
              <a:rPr lang="en-US" sz="700" dirty="0">
                <a:solidFill>
                  <a:srgbClr val="8F8F8F"/>
                </a:solidFill>
                <a:latin typeface="-apple-system, BlinkMacSystemFont, Segoe UI, Roboto, Helvetica Neue, Arial, sans-serif Medium" pitchFamily="34" charset="0"/>
                <a:ea typeface="-apple-system, BlinkMacSystemFont, Segoe UI, Roboto, Helvetica Neue, Arial, sans-serif Medium" pitchFamily="34" charset="-122"/>
                <a:cs typeface="-apple-system, BlinkMacSystemFont, Segoe UI, Roboto, Helvetica Neue, Arial, sans-serif Medium" pitchFamily="34" charset="-120"/>
              </a:rPr>
              <a:t>·73%</a:t>
            </a:r>
            <a:endParaRPr lang="en-US" sz="700" dirty="0"/>
          </a:p>
        </p:txBody>
      </p:sp>
      <p:sp>
        <p:nvSpPr>
          <p:cNvPr id="19" name="Text 13"/>
          <p:cNvSpPr/>
          <p:nvPr/>
        </p:nvSpPr>
        <p:spPr>
          <a:xfrm>
            <a:off x="6445753" y="7788508"/>
            <a:ext cx="14264" cy="79770"/>
          </a:xfrm>
          <a:prstGeom prst="rect">
            <a:avLst/>
          </a:prstGeom>
          <a:noFill/>
          <a:ln/>
        </p:spPr>
        <p:txBody>
          <a:bodyPr wrap="none" lIns="0" tIns="0" rIns="0" bIns="0" rtlCol="0" anchor="t"/>
          <a:lstStyle/>
          <a:p>
            <a:pPr algn="l" indent="0" marL="0">
              <a:lnSpc>
                <a:spcPts val="1050"/>
              </a:lnSpc>
              <a:buNone/>
            </a:pPr>
            <a:r>
              <a:rPr lang="en-US" sz="700" dirty="0">
                <a:solidFill>
                  <a:srgbClr val="8F8F8F"/>
                </a:solidFill>
                <a:latin typeface="-apple-system, BlinkMacSystemFont, Segoe UI, Roboto, Helvetica Neue, Arial, sans-serif Medium" pitchFamily="34" charset="0"/>
                <a:ea typeface="-apple-system, BlinkMacSystemFont, Segoe UI, Roboto, Helvetica Neue, Arial, sans-serif Medium" pitchFamily="34" charset="-122"/>
                <a:cs typeface="-apple-system, BlinkMacSystemFont, Segoe UI, Roboto, Helvetica Neue, Arial, sans-serif Medium" pitchFamily="34" charset="-120"/>
              </a:rPr>
              <a:t>·</a:t>
            </a:r>
            <a:endParaRPr lang="en-US" sz="700" dirty="0"/>
          </a:p>
        </p:txBody>
      </p:sp>
      <p:sp>
        <p:nvSpPr>
          <p:cNvPr id="20" name="Text 14"/>
          <p:cNvSpPr/>
          <p:nvPr/>
        </p:nvSpPr>
        <p:spPr>
          <a:xfrm>
            <a:off x="7473196" y="6547723"/>
            <a:ext cx="1588294" cy="192881"/>
          </a:xfrm>
          <a:prstGeom prst="rect">
            <a:avLst/>
          </a:prstGeom>
          <a:noFill/>
          <a:ln/>
        </p:spPr>
        <p:txBody>
          <a:bodyPr wrap="none" lIns="0" tIns="0" rIns="0" bIns="0" rtlCol="0" anchor="t"/>
          <a:lstStyle/>
          <a:p>
            <a:pPr algn="l" indent="0" marL="0">
              <a:lnSpc>
                <a:spcPts val="1500"/>
              </a:lnSpc>
              <a:buNone/>
            </a:pPr>
            <a:r>
              <a:rPr lang="en-US" sz="1200" dirty="0">
                <a:solidFill>
                  <a:srgbClr val="DDDDDD"/>
                </a:solidFill>
                <a:latin typeface="Mona Sans Semi Bold" pitchFamily="34" charset="0"/>
                <a:ea typeface="Mona Sans Semi Bold" pitchFamily="34" charset="-122"/>
                <a:cs typeface="Mona Sans Semi Bold" pitchFamily="34" charset="-120"/>
              </a:rPr>
              <a:t>Revenue by Category</a:t>
            </a:r>
            <a:endParaRPr lang="en-US" sz="1200" dirty="0"/>
          </a:p>
        </p:txBody>
      </p:sp>
      <p:pic>
        <p:nvPicPr>
          <p:cNvPr id="21" name="Image 4" descr="preencoded.png">    </p:cNvPr>
          <p:cNvPicPr>
            <a:picLocks noChangeAspect="1"/>
          </p:cNvPicPr>
          <p:nvPr/>
        </p:nvPicPr>
        <p:blipFill>
          <a:blip r:embed="rId5"/>
          <a:stretch>
            <a:fillRect/>
          </a:stretch>
        </p:blipFill>
        <p:spPr>
          <a:xfrm>
            <a:off x="7473196" y="6854334"/>
            <a:ext cx="3368040" cy="1843559"/>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2026-02-23T06:48:36Z</dcterms:created>
  <dcterms:modified xsi:type="dcterms:W3CDTF">2026-02-23T06:48:36Z</dcterms:modified>
</cp:coreProperties>
</file>